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4"/>
  </p:notesMasterIdLst>
  <p:handoutMasterIdLst>
    <p:handoutMasterId r:id="rId35"/>
  </p:handoutMasterIdLst>
  <p:sldIdLst>
    <p:sldId id="693" r:id="rId7"/>
    <p:sldId id="1768" r:id="rId8"/>
    <p:sldId id="739" r:id="rId9"/>
    <p:sldId id="1765" r:id="rId10"/>
    <p:sldId id="1762" r:id="rId11"/>
    <p:sldId id="1744" r:id="rId12"/>
    <p:sldId id="1767" r:id="rId13"/>
    <p:sldId id="1763" r:id="rId14"/>
    <p:sldId id="1764" r:id="rId15"/>
    <p:sldId id="1815" r:id="rId16"/>
    <p:sldId id="1796" r:id="rId17"/>
    <p:sldId id="1816" r:id="rId18"/>
    <p:sldId id="1818" r:id="rId19"/>
    <p:sldId id="1825" r:id="rId20"/>
    <p:sldId id="1824" r:id="rId21"/>
    <p:sldId id="627" r:id="rId22"/>
    <p:sldId id="1817" r:id="rId23"/>
    <p:sldId id="1790" r:id="rId24"/>
    <p:sldId id="1785" r:id="rId25"/>
    <p:sldId id="1819" r:id="rId26"/>
    <p:sldId id="1821" r:id="rId27"/>
    <p:sldId id="1786" r:id="rId28"/>
    <p:sldId id="1827" r:id="rId29"/>
    <p:sldId id="1828" r:id="rId30"/>
    <p:sldId id="741" r:id="rId31"/>
    <p:sldId id="680" r:id="rId32"/>
    <p:sldId id="742" r:id="rId33"/>
  </p:sldIdLst>
  <p:sldSz cx="12196763" cy="6858000"/>
  <p:notesSz cx="6805613" cy="9939338"/>
  <p:custDataLst>
    <p:tags r:id="rId3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FFC000"/>
    <a:srgbClr val="59595A"/>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2023/7/8</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7/8/23 9:48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431655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7/8/23 9:48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763450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7/8/23 9:48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43223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7/8/23 9:48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082213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7/8/23 9:48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64076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7/8/23 9:48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340651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591361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476672"/>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7089404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0662765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email">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email">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8" r:id="rId3"/>
    <p:sldLayoutId id="2147483909" r:id="rId4"/>
    <p:sldLayoutId id="2147483910" r:id="rId5"/>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1" r:id="rId2"/>
    <p:sldLayoutId id="2147483912" r:id="rId3"/>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email">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Amdahl%27s_law" TargetMode="External"/><Relationship Id="rId3" Type="http://schemas.openxmlformats.org/officeDocument/2006/relationships/hyperlink" Target="https://people.idsia.ch/~juergen/linnainmaa1970thesis.pdf" TargetMode="External"/><Relationship Id="rId7" Type="http://schemas.openxmlformats.org/officeDocument/2006/relationships/hyperlink" Target="https://ucbrise.github.io/cs294-ai-sys-fa19/assets/lectures/lec06/06_distributed_training.pdf" TargetMode="External"/><Relationship Id="rId2" Type="http://schemas.openxmlformats.org/officeDocument/2006/relationships/hyperlink" Target="https://hpc.llnl.gov/documentation/tutorials/introduction-parallel-computing-tutorial" TargetMode="External"/><Relationship Id="rId1" Type="http://schemas.openxmlformats.org/officeDocument/2006/relationships/slideLayout" Target="../slideLayouts/slideLayout4.xml"/><Relationship Id="rId6" Type="http://schemas.openxmlformats.org/officeDocument/2006/relationships/hyperlink" Target="https://github.com/microsoft/AI-System/blob/main/Textbook/%E7%AC%AC6%E7%AB%A0-%E5%88%86%E5%B8%83%E5%BC%8F%E8%AE%AD%E7%BB%83%E7%AE%97%E6%B3%95%E4%B8%8E%E7%B3%BB%E7%BB%9F" TargetMode="External"/><Relationship Id="rId5" Type="http://schemas.openxmlformats.org/officeDocument/2006/relationships/hyperlink" Target="https://developer.nvidia.com/blog/training-bert-with-gpus/" TargetMode="External"/><Relationship Id="rId4" Type="http://schemas.openxmlformats.org/officeDocument/2006/relationships/hyperlink" Target="https://arxiv.org/pdf/1810.00736.pdf" TargetMode="External"/><Relationship Id="rId9" Type="http://schemas.openxmlformats.org/officeDocument/2006/relationships/hyperlink" Target="https://en.wikipedia.org/wiki/Gustafson%27s_la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4FD868D2-8407-2044-9E93-5FFE92CC3336}"/>
              </a:ext>
            </a:extLst>
          </p:cNvPr>
          <p:cNvSpPr txBox="1">
            <a:spLocks/>
          </p:cNvSpPr>
          <p:nvPr/>
        </p:nvSpPr>
        <p:spPr>
          <a:xfrm>
            <a:off x="337741" y="692696"/>
            <a:ext cx="597666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dirty="0">
                <a:solidFill>
                  <a:schemeClr val="bg1"/>
                </a:solidFill>
                <a:latin typeface="Microsoft YaHei" panose="020B0503020204020204" pitchFamily="34" charset="-122"/>
                <a:ea typeface="Microsoft YaHei" panose="020B0503020204020204" pitchFamily="34" charset="-122"/>
              </a:rPr>
              <a:t>分布式集群</a:t>
            </a:r>
            <a:r>
              <a:rPr lang="zh-CN" altLang="en-US" sz="4000" kern="0" dirty="0">
                <a:solidFill>
                  <a:schemeClr val="bg1"/>
                </a:solidFill>
                <a:latin typeface="Microsoft YaHei" panose="020B0503020204020204" pitchFamily="34" charset="-122"/>
                <a:ea typeface="Microsoft YaHei" panose="020B0503020204020204" pitchFamily="34" charset="-122"/>
              </a:rPr>
              <a:t>系列</a:t>
            </a:r>
            <a:endParaRPr lang="zh-CN" altLang="en-US" sz="6600" kern="0" dirty="0">
              <a:solidFill>
                <a:schemeClr val="bg1"/>
              </a:solidFill>
              <a:latin typeface="Microsoft YaHei" panose="020B0503020204020204" pitchFamily="34" charset="-122"/>
              <a:ea typeface="Microsoft YaHei" panose="020B0503020204020204" pitchFamily="34" charset="-122"/>
            </a:endParaRPr>
          </a:p>
        </p:txBody>
      </p:sp>
      <p:sp>
        <p:nvSpPr>
          <p:cNvPr id="9" name="标题 1">
            <a:extLst>
              <a:ext uri="{FF2B5EF4-FFF2-40B4-BE49-F238E27FC236}">
                <a16:creationId xmlns:a16="http://schemas.microsoft.com/office/drawing/2014/main" id="{AB7A3986-27E4-F44D-9973-E69BB70DD531}"/>
              </a:ext>
            </a:extLst>
          </p:cNvPr>
          <p:cNvSpPr txBox="1">
            <a:spLocks/>
          </p:cNvSpPr>
          <p:nvPr/>
        </p:nvSpPr>
        <p:spPr>
          <a:xfrm>
            <a:off x="337741" y="1772816"/>
            <a:ext cx="612068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基本介绍</a:t>
            </a:r>
          </a:p>
        </p:txBody>
      </p:sp>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553765" y="1511028"/>
            <a:ext cx="3890570" cy="4253411"/>
          </a:xfrm>
        </p:spPr>
        <p:txBody>
          <a:bodyPr/>
          <a:lstStyle/>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自监督学习方法</a:t>
            </a:r>
            <a:r>
              <a:rPr lang="zh-CN" altLang="en-US" sz="1800" dirty="0">
                <a:latin typeface="Gill Sans MT" panose="020B0502020104020203" pitchFamily="34" charset="0"/>
              </a:rPr>
              <a:t>，可以减少数据标注，降低训练研发成本</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解决模型碎片化</a:t>
            </a:r>
            <a:r>
              <a:rPr lang="zh-CN" altLang="en-US" sz="1800" dirty="0">
                <a:latin typeface="Gill Sans MT" panose="020B0502020104020203" pitchFamily="34" charset="0"/>
              </a:rPr>
              <a:t>，提供预训练方案</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模型参数规模越大</a:t>
            </a:r>
            <a:r>
              <a:rPr lang="zh-CN" altLang="en-US" sz="1800" dirty="0">
                <a:latin typeface="Gill Sans MT" panose="020B0502020104020203" pitchFamily="34" charset="0"/>
              </a:rPr>
              <a:t>，有望进一步突破现有模型结构的精度局限</a:t>
            </a:r>
          </a:p>
          <a:p>
            <a:pPr marL="0" indent="0">
              <a:lnSpc>
                <a:spcPct val="150000"/>
              </a:lnSpc>
              <a:buNone/>
            </a:pPr>
            <a:endParaRPr lang="en-US" altLang="zh-CN" sz="1800" dirty="0">
              <a:latin typeface="Gill Sans MT" panose="020B0502020104020203" pitchFamily="34" charset="0"/>
            </a:endParaRPr>
          </a:p>
          <a:p>
            <a:pPr>
              <a:lnSpc>
                <a:spcPct val="150000"/>
              </a:lnSpc>
            </a:pPr>
            <a:r>
              <a:rPr lang="en-US" altLang="zh-CN" sz="1800" b="1" dirty="0">
                <a:latin typeface="Gill Sans MT" panose="020B0502020104020203" pitchFamily="34" charset="0"/>
              </a:rPr>
              <a:t>e.g. </a:t>
            </a:r>
            <a:r>
              <a:rPr lang="zh-CN" altLang="en-US" sz="1800" b="1" dirty="0">
                <a:latin typeface="Gill Sans MT" panose="020B0502020104020203" pitchFamily="34" charset="0"/>
              </a:rPr>
              <a:t>语言模型 </a:t>
            </a:r>
            <a:r>
              <a:rPr lang="en-US" altLang="zh-CN" sz="1800" b="1" dirty="0">
                <a:latin typeface="Gill Sans MT" panose="020B0502020104020203" pitchFamily="34" charset="0"/>
              </a:rPr>
              <a:t>GPT-3</a:t>
            </a:r>
          </a:p>
          <a:p>
            <a:pPr lvl="1">
              <a:lnSpc>
                <a:spcPct val="150000"/>
              </a:lnSpc>
            </a:pPr>
            <a:r>
              <a:rPr lang="en-US" altLang="zh-CN" sz="1600" dirty="0">
                <a:latin typeface="Gill Sans MT" panose="020B0502020104020203" pitchFamily="34" charset="0"/>
              </a:rPr>
              <a:t>8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，训练时长 </a:t>
            </a:r>
            <a:r>
              <a:rPr lang="en-US" altLang="zh-CN" sz="1600" dirty="0">
                <a:latin typeface="Gill Sans MT" panose="020B0502020104020203" pitchFamily="34" charset="0"/>
              </a:rPr>
              <a:t>36 </a:t>
            </a:r>
            <a:r>
              <a:rPr lang="zh-CN" altLang="en-US" sz="1600" dirty="0">
                <a:latin typeface="Gill Sans MT" panose="020B0502020104020203" pitchFamily="34" charset="0"/>
              </a:rPr>
              <a:t>年</a:t>
            </a:r>
            <a:endParaRPr lang="en-US" altLang="zh-CN" sz="1600" dirty="0">
              <a:latin typeface="Gill Sans MT" panose="020B0502020104020203" pitchFamily="34" charset="0"/>
            </a:endParaRPr>
          </a:p>
          <a:p>
            <a:pPr lvl="1">
              <a:lnSpc>
                <a:spcPct val="150000"/>
              </a:lnSpc>
            </a:pPr>
            <a:r>
              <a:rPr lang="en-US" altLang="zh-CN" sz="1600" dirty="0">
                <a:latin typeface="Gill Sans MT" panose="020B0502020104020203" pitchFamily="34" charset="0"/>
              </a:rPr>
              <a:t>512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，训练近 </a:t>
            </a:r>
            <a:r>
              <a:rPr lang="en-US" altLang="zh-CN" sz="1600" dirty="0">
                <a:latin typeface="Gill Sans MT" panose="020B0502020104020203" pitchFamily="34" charset="0"/>
              </a:rPr>
              <a:t>7 </a:t>
            </a:r>
            <a:r>
              <a:rPr lang="zh-CN" altLang="en-US" sz="1600" dirty="0">
                <a:latin typeface="Gill Sans MT" panose="020B0502020104020203" pitchFamily="34" charset="0"/>
              </a:rPr>
              <a:t>个月</a:t>
            </a:r>
            <a:endParaRPr lang="en-US" sz="1600" dirty="0">
              <a:latin typeface="Gill Sans MT" panose="020B0502020104020203" pitchFamily="34" charset="0"/>
            </a:endParaRPr>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3051078368"/>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0596EB-AB36-324E-9F79-8D8617AF096A}"/>
              </a:ext>
            </a:extLst>
          </p:cNvPr>
          <p:cNvPicPr>
            <a:picLocks noChangeAspect="1"/>
          </p:cNvPicPr>
          <p:nvPr/>
        </p:nvPicPr>
        <p:blipFill>
          <a:blip r:embed="rId2"/>
          <a:stretch>
            <a:fillRect/>
          </a:stretch>
        </p:blipFill>
        <p:spPr>
          <a:xfrm>
            <a:off x="1033972" y="404664"/>
            <a:ext cx="10128817" cy="5833448"/>
          </a:xfrm>
          <a:prstGeom prst="rect">
            <a:avLst/>
          </a:prstGeom>
        </p:spPr>
      </p:pic>
    </p:spTree>
    <p:extLst>
      <p:ext uri="{BB962C8B-B14F-4D97-AF65-F5344CB8AC3E}">
        <p14:creationId xmlns:p14="http://schemas.microsoft.com/office/powerpoint/2010/main" val="36386822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1D3C3B3-9922-914E-A8FC-FA32EEB2F0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49909" y="1412776"/>
            <a:ext cx="8064896" cy="4536504"/>
          </a:xfrm>
          <a:prstGeom prst="rect">
            <a:avLst/>
          </a:prstGeom>
        </p:spPr>
      </p:pic>
      <p:sp>
        <p:nvSpPr>
          <p:cNvPr id="10" name="标题 1">
            <a:extLst>
              <a:ext uri="{FF2B5EF4-FFF2-40B4-BE49-F238E27FC236}">
                <a16:creationId xmlns:a16="http://schemas.microsoft.com/office/drawing/2014/main" id="{88C6EBFD-667C-7A42-8DA3-7319265EE2E5}"/>
              </a:ext>
            </a:extLst>
          </p:cNvPr>
          <p:cNvSpPr>
            <a:spLocks noGrp="1"/>
          </p:cNvSpPr>
          <p:nvPr>
            <p:ph type="title"/>
          </p:nvPr>
        </p:nvSpPr>
        <p:spPr>
          <a:xfrm>
            <a:off x="623635" y="548680"/>
            <a:ext cx="10963473" cy="589190"/>
          </a:xfrm>
        </p:spPr>
        <p:txBody>
          <a:bodyPr/>
          <a:lstStyle/>
          <a:p>
            <a:r>
              <a:rPr lang="en-US" altLang="zh-CN" dirty="0">
                <a:solidFill>
                  <a:srgbClr val="C00000"/>
                </a:solidFill>
                <a:latin typeface="Futura Medium" panose="020B0602020204020303" pitchFamily="34" charset="-79"/>
                <a:ea typeface="+mj-ea"/>
                <a:cs typeface="Futura Medium" panose="020B0602020204020303" pitchFamily="34" charset="-79"/>
              </a:rPr>
              <a:t>AI</a:t>
            </a:r>
            <a:r>
              <a:rPr lang="zh-CN" altLang="en-US" dirty="0">
                <a:solidFill>
                  <a:srgbClr val="C00000"/>
                </a:solidFill>
                <a:latin typeface="Futura Medium" panose="020B0602020204020303" pitchFamily="34" charset="-79"/>
                <a:ea typeface="+mj-ea"/>
                <a:cs typeface="Futura Medium" panose="020B0602020204020303" pitchFamily="34" charset="-79"/>
              </a:rPr>
              <a:t> 集群</a:t>
            </a:r>
            <a:endParaRPr lang="zh-CN" altLang="en-US" sz="2800" dirty="0">
              <a:solidFill>
                <a:srgbClr val="C00000"/>
              </a:solidFill>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71408026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C3D3B28-1A86-C743-AA34-9FFD5B5691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6165" y="476672"/>
            <a:ext cx="9984432" cy="5616243"/>
          </a:xfrm>
          <a:prstGeom prst="rect">
            <a:avLst/>
          </a:prstGeom>
        </p:spPr>
      </p:pic>
    </p:spTree>
    <p:extLst>
      <p:ext uri="{BB962C8B-B14F-4D97-AF65-F5344CB8AC3E}">
        <p14:creationId xmlns:p14="http://schemas.microsoft.com/office/powerpoint/2010/main" val="40716589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8A91A43-1399-234E-91E6-32171359E8F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56603" y="656692"/>
            <a:ext cx="9683555" cy="5544616"/>
          </a:xfrm>
          <a:prstGeom prst="rect">
            <a:avLst/>
          </a:prstGeom>
        </p:spPr>
      </p:pic>
    </p:spTree>
    <p:extLst>
      <p:ext uri="{BB962C8B-B14F-4D97-AF65-F5344CB8AC3E}">
        <p14:creationId xmlns:p14="http://schemas.microsoft.com/office/powerpoint/2010/main" val="27483540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E3AF72F-A7E7-9342-A1F8-F72ED0CF82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71668" y="548680"/>
            <a:ext cx="10053425" cy="5400600"/>
          </a:xfrm>
          <a:prstGeom prst="rect">
            <a:avLst/>
          </a:prstGeom>
        </p:spPr>
      </p:pic>
    </p:spTree>
    <p:extLst>
      <p:ext uri="{BB962C8B-B14F-4D97-AF65-F5344CB8AC3E}">
        <p14:creationId xmlns:p14="http://schemas.microsoft.com/office/powerpoint/2010/main" val="35458435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cs typeface="Arial" pitchFamily="34" charset="0"/>
              </a:rPr>
              <a:t>加速</a:t>
            </a:r>
            <a:r>
              <a:rPr lang="zh-CN" altLang="en-US" dirty="0"/>
              <a:t>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4BE678C-A7EB-AC43-8BF2-F86FD7C29077}"/>
                  </a:ext>
                </a:extLst>
              </p:cNvPr>
              <p:cNvSpPr txBox="1"/>
              <p:nvPr/>
            </p:nvSpPr>
            <p:spPr>
              <a:xfrm>
                <a:off x="4946253" y="2225841"/>
                <a:ext cx="2132700" cy="436017"/>
              </a:xfrm>
              <a:prstGeom prst="rect">
                <a:avLst/>
              </a:prstGeom>
              <a:noFill/>
            </p:spPr>
            <p:txBody>
              <a:bodyPr wrap="none" lIns="0" tIns="0" rIns="0" bIns="0" rtlCol="0">
                <a:spAutoFit/>
              </a:bodyPr>
              <a:lstStyle/>
              <a:p>
                <a:pPr>
                  <a:lnSpc>
                    <a:spcPts val="3440"/>
                  </a:lnSpc>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Microsoft YaHei" panose="020B0503020204020204" pitchFamily="34" charset="-122"/>
                        </a:rPr>
                        <m:t>𝑠𝑐𝑎𝑙𝑒</m:t>
                      </m:r>
                      <m:r>
                        <a:rPr kumimoji="1" lang="en-US" altLang="zh-CN" sz="2000" i="1">
                          <a:latin typeface="Cambria Math" panose="02040503050406030204" pitchFamily="18" charset="0"/>
                          <a:ea typeface="Microsoft YaHei" panose="020B0503020204020204" pitchFamily="34" charset="-122"/>
                        </a:rPr>
                        <m:t> </m:t>
                      </m:r>
                      <m:r>
                        <a:rPr kumimoji="1" lang="en-US" altLang="zh-CN" sz="2000" i="1">
                          <a:latin typeface="Cambria Math" panose="02040503050406030204" pitchFamily="18" charset="0"/>
                          <a:ea typeface="Microsoft YaHei" panose="020B0503020204020204" pitchFamily="34" charset="-122"/>
                        </a:rPr>
                        <m:t>𝑓𝑎𝑐𝑡𝑜𝑟</m:t>
                      </m:r>
                      <m:r>
                        <a:rPr kumimoji="1" lang="en-US" altLang="zh-CN" sz="2000" i="1">
                          <a:latin typeface="Cambria Math" panose="02040503050406030204" pitchFamily="18" charset="0"/>
                          <a:ea typeface="Microsoft YaHei" panose="020B0503020204020204" pitchFamily="34" charset="-122"/>
                        </a:rPr>
                        <m:t>=</m:t>
                      </m:r>
                      <m:f>
                        <m:fPr>
                          <m:ctrlPr>
                            <a:rPr kumimoji="1" lang="en-US" altLang="zh-CN" sz="2000" i="1">
                              <a:latin typeface="Cambria Math" panose="02040503050406030204" pitchFamily="18" charset="0"/>
                              <a:ea typeface="Microsoft YaHei" panose="020B0503020204020204" pitchFamily="34" charset="-122"/>
                            </a:rPr>
                          </m:ctrlPr>
                        </m:fPr>
                        <m:num>
                          <m:sSub>
                            <m:sSubPr>
                              <m:ctrlPr>
                                <a:rPr kumimoji="1" lang="en-US" altLang="zh-CN" sz="2000" i="1">
                                  <a:latin typeface="Cambria Math" panose="02040503050406030204" pitchFamily="18" charset="0"/>
                                  <a:ea typeface="Microsoft YaHei" panose="020B0503020204020204" pitchFamily="34" charset="-122"/>
                                </a:rPr>
                              </m:ctrlPr>
                            </m:sSubPr>
                            <m:e>
                              <m:r>
                                <a:rPr kumimoji="1" lang="en-US" altLang="zh-CN" sz="2000" i="1">
                                  <a:latin typeface="Cambria Math" panose="02040503050406030204" pitchFamily="18" charset="0"/>
                                  <a:ea typeface="Microsoft YaHei" panose="020B0503020204020204" pitchFamily="34" charset="-122"/>
                                </a:rPr>
                                <m:t>𝑇</m:t>
                              </m:r>
                            </m:e>
                            <m:sub>
                              <m:r>
                                <a:rPr kumimoji="1" lang="en-US" altLang="zh-CN" sz="2000" i="1">
                                  <a:latin typeface="Cambria Math" panose="02040503050406030204" pitchFamily="18" charset="0"/>
                                  <a:ea typeface="Microsoft YaHei" panose="020B0503020204020204" pitchFamily="34" charset="-122"/>
                                </a:rPr>
                                <m:t>𝑛</m:t>
                              </m:r>
                            </m:sub>
                          </m:sSub>
                        </m:num>
                        <m:den>
                          <m:r>
                            <a:rPr kumimoji="1" lang="en-US" altLang="zh-CN" sz="2000" i="1">
                              <a:latin typeface="Cambria Math" panose="02040503050406030204" pitchFamily="18" charset="0"/>
                              <a:ea typeface="Microsoft YaHei" panose="020B0503020204020204" pitchFamily="34" charset="-122"/>
                            </a:rPr>
                            <m:t>𝑛𝑇</m:t>
                          </m:r>
                        </m:den>
                      </m:f>
                    </m:oMath>
                  </m:oMathPara>
                </a14:m>
                <a:endParaRPr kumimoji="1" lang="zh-CN" altLang="en-US" sz="2000" i="1"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34BE678C-A7EB-AC43-8BF2-F86FD7C29077}"/>
                  </a:ext>
                </a:extLst>
              </p:cNvPr>
              <p:cNvSpPr txBox="1">
                <a:spLocks noRot="1" noChangeAspect="1" noMove="1" noResize="1" noEditPoints="1" noAdjustHandles="1" noChangeArrowheads="1" noChangeShapeType="1" noTextEdit="1"/>
              </p:cNvSpPr>
              <p:nvPr/>
            </p:nvSpPr>
            <p:spPr>
              <a:xfrm>
                <a:off x="4946253" y="2225841"/>
                <a:ext cx="2132700" cy="436017"/>
              </a:xfrm>
              <a:prstGeom prst="rect">
                <a:avLst/>
              </a:prstGeom>
              <a:blipFill>
                <a:blip r:embed="rId2"/>
                <a:stretch>
                  <a:fillRect l="-1775" t="-22222" r="-1775" b="-22222"/>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BFE2EBD-978B-C641-9728-9AD6ECB6710A}"/>
              </a:ext>
            </a:extLst>
          </p:cNvPr>
          <p:cNvPicPr>
            <a:picLocks noChangeAspect="1"/>
          </p:cNvPicPr>
          <p:nvPr/>
        </p:nvPicPr>
        <p:blipFill>
          <a:blip r:embed="rId3"/>
          <a:stretch>
            <a:fillRect/>
          </a:stretch>
        </p:blipFill>
        <p:spPr>
          <a:xfrm>
            <a:off x="3238678" y="3118293"/>
            <a:ext cx="5136334" cy="2962530"/>
          </a:xfrm>
          <a:prstGeom prst="rect">
            <a:avLst/>
          </a:prstGeom>
        </p:spPr>
      </p:pic>
      <p:sp>
        <p:nvSpPr>
          <p:cNvPr id="5" name="矩形 4">
            <a:extLst>
              <a:ext uri="{FF2B5EF4-FFF2-40B4-BE49-F238E27FC236}">
                <a16:creationId xmlns:a16="http://schemas.microsoft.com/office/drawing/2014/main" id="{2409AAFC-4297-7E47-AB19-7FADC37481D9}"/>
              </a:ext>
            </a:extLst>
          </p:cNvPr>
          <p:cNvSpPr/>
          <p:nvPr/>
        </p:nvSpPr>
        <p:spPr>
          <a:xfrm>
            <a:off x="658617" y="1517955"/>
            <a:ext cx="10928491" cy="400110"/>
          </a:xfrm>
          <a:prstGeom prst="rect">
            <a:avLst/>
          </a:prstGeom>
        </p:spPr>
        <p:txBody>
          <a:bodyPr wrap="square">
            <a:spAutoFit/>
          </a:bodyPr>
          <a:lstStyle/>
          <a:p>
            <a:r>
              <a:rPr lang="zh-CN" altLang="en-US" sz="2000" dirty="0">
                <a:solidFill>
                  <a:srgbClr val="374154"/>
                </a:solidFill>
                <a:latin typeface="+mj-ea"/>
                <a:ea typeface="+mj-ea"/>
              </a:rPr>
              <a:t>假设单设备吞吐量为</a:t>
            </a:r>
            <a:r>
              <a:rPr lang="en-US" altLang="zh-CN" sz="2000" dirty="0">
                <a:solidFill>
                  <a:srgbClr val="374154"/>
                </a:solidFill>
                <a:latin typeface="+mj-ea"/>
                <a:ea typeface="+mj-ea"/>
              </a:rPr>
              <a:t>T</a:t>
            </a:r>
            <a:r>
              <a:rPr lang="zh-CN" altLang="en-US" sz="2000" dirty="0">
                <a:solidFill>
                  <a:srgbClr val="374154"/>
                </a:solidFill>
                <a:latin typeface="+mj-ea"/>
                <a:ea typeface="+mj-ea"/>
              </a:rPr>
              <a:t>，</a:t>
            </a:r>
            <a:r>
              <a:rPr lang="en-US" altLang="zh-CN" sz="2000" dirty="0">
                <a:solidFill>
                  <a:srgbClr val="374154"/>
                </a:solidFill>
                <a:latin typeface="+mj-ea"/>
                <a:ea typeface="+mj-ea"/>
              </a:rPr>
              <a:t>n</a:t>
            </a:r>
            <a:r>
              <a:rPr lang="zh-CN" altLang="en-US" sz="2000" dirty="0">
                <a:solidFill>
                  <a:srgbClr val="374154"/>
                </a:solidFill>
                <a:latin typeface="+mj-ea"/>
                <a:ea typeface="+mj-ea"/>
              </a:rPr>
              <a:t>个设备系统的吞吐量应为</a:t>
            </a:r>
            <a:r>
              <a:rPr lang="en-US" altLang="zh-CN" sz="2000" dirty="0" err="1">
                <a:solidFill>
                  <a:srgbClr val="374154"/>
                </a:solidFill>
                <a:latin typeface="+mj-ea"/>
                <a:ea typeface="+mj-ea"/>
              </a:rPr>
              <a:t>nT</a:t>
            </a:r>
            <a:r>
              <a:rPr lang="zh-CN" altLang="en-US" sz="2000" dirty="0">
                <a:solidFill>
                  <a:srgbClr val="374154"/>
                </a:solidFill>
                <a:latin typeface="+mj-ea"/>
                <a:ea typeface="+mj-ea"/>
              </a:rPr>
              <a:t>，系统实际达到吞吐量为</a:t>
            </a:r>
            <a:r>
              <a:rPr lang="en-US" altLang="zh-CN" sz="2000" dirty="0">
                <a:solidFill>
                  <a:srgbClr val="374154"/>
                </a:solidFill>
                <a:latin typeface="+mj-ea"/>
                <a:ea typeface="+mj-ea"/>
              </a:rPr>
              <a:t>Tn</a:t>
            </a:r>
            <a:r>
              <a:rPr lang="zh-CN" altLang="en-US" sz="2000" dirty="0">
                <a:solidFill>
                  <a:srgbClr val="374154"/>
                </a:solidFill>
                <a:latin typeface="+mj-ea"/>
                <a:ea typeface="+mj-ea"/>
              </a:rPr>
              <a:t>，则加速比为：</a:t>
            </a:r>
          </a:p>
        </p:txBody>
      </p:sp>
      <p:sp>
        <p:nvSpPr>
          <p:cNvPr id="7" name="矩形 6">
            <a:extLst>
              <a:ext uri="{FF2B5EF4-FFF2-40B4-BE49-F238E27FC236}">
                <a16:creationId xmlns:a16="http://schemas.microsoft.com/office/drawing/2014/main" id="{B94087C0-5A2E-D147-A13D-6677F4BEC4DE}"/>
              </a:ext>
            </a:extLst>
          </p:cNvPr>
          <p:cNvSpPr/>
          <p:nvPr/>
        </p:nvSpPr>
        <p:spPr>
          <a:xfrm>
            <a:off x="1006430" y="4538816"/>
            <a:ext cx="1723549" cy="400110"/>
          </a:xfrm>
          <a:prstGeom prst="rect">
            <a:avLst/>
          </a:prstGeom>
        </p:spPr>
        <p:txBody>
          <a:bodyPr wrap="none">
            <a:spAutoFit/>
          </a:bodyPr>
          <a:lstStyle/>
          <a:p>
            <a:r>
              <a:rPr lang="zh-CN" altLang="en-US" sz="2000" dirty="0">
                <a:solidFill>
                  <a:srgbClr val="374154"/>
                </a:solidFill>
                <a:latin typeface="+mj-ea"/>
                <a:ea typeface="+mj-ea"/>
              </a:rPr>
              <a:t>边际效应受限</a:t>
            </a:r>
          </a:p>
        </p:txBody>
      </p:sp>
    </p:spTree>
    <p:extLst>
      <p:ext uri="{BB962C8B-B14F-4D97-AF65-F5344CB8AC3E}">
        <p14:creationId xmlns:p14="http://schemas.microsoft.com/office/powerpoint/2010/main" val="1261614600"/>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44FF29-46C0-D445-A6D7-0B0D1250CB6A}"/>
              </a:ext>
            </a:extLst>
          </p:cNvPr>
          <p:cNvPicPr>
            <a:picLocks noChangeAspect="1"/>
          </p:cNvPicPr>
          <p:nvPr/>
        </p:nvPicPr>
        <p:blipFill>
          <a:blip r:embed="rId2"/>
          <a:stretch>
            <a:fillRect/>
          </a:stretch>
        </p:blipFill>
        <p:spPr>
          <a:xfrm rot="16200000">
            <a:off x="1569157" y="685417"/>
            <a:ext cx="3801866" cy="4680520"/>
          </a:xfrm>
          <a:prstGeom prst="rect">
            <a:avLst/>
          </a:prstGeom>
        </p:spPr>
      </p:pic>
      <p:pic>
        <p:nvPicPr>
          <p:cNvPr id="5" name="图片 4">
            <a:extLst>
              <a:ext uri="{FF2B5EF4-FFF2-40B4-BE49-F238E27FC236}">
                <a16:creationId xmlns:a16="http://schemas.microsoft.com/office/drawing/2014/main" id="{386F9AB5-5401-8A4A-BD39-70AF882F88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7841" y="4869160"/>
            <a:ext cx="4464496" cy="1085660"/>
          </a:xfrm>
          <a:prstGeom prst="rect">
            <a:avLst/>
          </a:prstGeom>
        </p:spPr>
      </p:pic>
      <p:sp>
        <p:nvSpPr>
          <p:cNvPr id="9" name="标题 1">
            <a:extLst>
              <a:ext uri="{FF2B5EF4-FFF2-40B4-BE49-F238E27FC236}">
                <a16:creationId xmlns:a16="http://schemas.microsoft.com/office/drawing/2014/main" id="{C34F12F3-0369-1144-806B-945BD710B319}"/>
              </a:ext>
            </a:extLst>
          </p:cNvPr>
          <p:cNvSpPr>
            <a:spLocks noGrp="1"/>
          </p:cNvSpPr>
          <p:nvPr>
            <p:ph type="title"/>
          </p:nvPr>
        </p:nvSpPr>
        <p:spPr>
          <a:xfrm>
            <a:off x="623635" y="548680"/>
            <a:ext cx="10963473" cy="589190"/>
          </a:xfrm>
        </p:spPr>
        <p:txBody>
          <a:bodyPr/>
          <a:lstStyle/>
          <a:p>
            <a:r>
              <a:rPr lang="zh-CN" altLang="en-US" dirty="0">
                <a:solidFill>
                  <a:srgbClr val="C00000"/>
                </a:solidFill>
                <a:latin typeface="+mj-ea"/>
                <a:ea typeface="+mj-ea"/>
                <a:cs typeface="Times New Roman" panose="02020503050405090304" pitchFamily="18" charset="0"/>
              </a:rPr>
              <a:t>通讯硬件</a:t>
            </a:r>
            <a:endParaRPr lang="zh-CN" altLang="en-US" sz="2800" dirty="0">
              <a:solidFill>
                <a:srgbClr val="C00000"/>
              </a:solidFill>
              <a:latin typeface="+mj-ea"/>
              <a:ea typeface="+mj-ea"/>
              <a:cs typeface="Times New Roman" panose="02020503050405090304" pitchFamily="18" charset="0"/>
            </a:endParaRPr>
          </a:p>
        </p:txBody>
      </p:sp>
      <p:sp>
        <p:nvSpPr>
          <p:cNvPr id="10" name="内容占位符 4">
            <a:extLst>
              <a:ext uri="{FF2B5EF4-FFF2-40B4-BE49-F238E27FC236}">
                <a16:creationId xmlns:a16="http://schemas.microsoft.com/office/drawing/2014/main" id="{2D866BE7-099F-A54C-9EC3-DD193CF4527A}"/>
              </a:ext>
            </a:extLst>
          </p:cNvPr>
          <p:cNvSpPr>
            <a:spLocks noGrp="1"/>
          </p:cNvSpPr>
          <p:nvPr>
            <p:ph sz="half" idx="1"/>
          </p:nvPr>
        </p:nvSpPr>
        <p:spPr>
          <a:xfrm>
            <a:off x="6012069" y="1213710"/>
            <a:ext cx="4680521" cy="4758068"/>
          </a:xfrm>
        </p:spPr>
        <p:txBody>
          <a:bodyPr anchor="ctr"/>
          <a:lstStyle/>
          <a:p>
            <a:r>
              <a:rPr lang="zh-CN" altLang="en-US" sz="2400" dirty="0">
                <a:solidFill>
                  <a:schemeClr val="bg2">
                    <a:lumMod val="75000"/>
                  </a:schemeClr>
                </a:solidFill>
                <a:latin typeface="Gill Sans MT" panose="020B0502020104020203" pitchFamily="34" charset="0"/>
              </a:rPr>
              <a:t>机器内通信</a:t>
            </a:r>
            <a:endParaRPr lang="en-US" altLang="zh-CN" sz="2400" dirty="0">
              <a:solidFill>
                <a:schemeClr val="bg2">
                  <a:lumMod val="75000"/>
                </a:schemeClr>
              </a:solidFill>
              <a:latin typeface="Gill Sans MT" panose="020B0502020104020203" pitchFamily="34" charset="0"/>
            </a:endParaRPr>
          </a:p>
          <a:p>
            <a:pPr lvl="1"/>
            <a:r>
              <a:rPr lang="zh-CN" altLang="en-US" sz="2000" dirty="0">
                <a:solidFill>
                  <a:schemeClr val="bg2">
                    <a:lumMod val="75000"/>
                  </a:schemeClr>
                </a:solidFill>
                <a:latin typeface="Gill Sans MT" panose="020B0502020104020203" pitchFamily="34" charset="0"/>
              </a:rPr>
              <a:t>共享内存</a:t>
            </a:r>
            <a:endParaRPr lang="en-US" altLang="zh-CN" sz="2000" dirty="0">
              <a:solidFill>
                <a:schemeClr val="bg2">
                  <a:lumMod val="75000"/>
                </a:schemeClr>
              </a:solidFill>
              <a:latin typeface="Gill Sans MT" panose="020B0502020104020203" pitchFamily="34" charset="0"/>
            </a:endParaRPr>
          </a:p>
          <a:p>
            <a:pPr lvl="1"/>
            <a:r>
              <a:rPr lang="en-US" altLang="zh-CN" sz="2000" dirty="0">
                <a:solidFill>
                  <a:schemeClr val="bg2">
                    <a:lumMod val="75000"/>
                  </a:schemeClr>
                </a:solidFill>
                <a:latin typeface="Gill Sans MT" panose="020B0502020104020203" pitchFamily="34" charset="0"/>
              </a:rPr>
              <a:t>PCIe</a:t>
            </a:r>
          </a:p>
          <a:p>
            <a:pPr lvl="1"/>
            <a:r>
              <a:rPr lang="en-US" altLang="zh-CN" sz="2000" dirty="0">
                <a:solidFill>
                  <a:schemeClr val="bg2">
                    <a:lumMod val="75000"/>
                  </a:schemeClr>
                </a:solidFill>
                <a:latin typeface="Gill Sans MT" panose="020B0502020104020203" pitchFamily="34" charset="0"/>
              </a:rPr>
              <a:t>NVLink</a:t>
            </a:r>
            <a:r>
              <a:rPr lang="zh-CN" altLang="en-US" sz="2000" dirty="0">
                <a:solidFill>
                  <a:schemeClr val="bg2">
                    <a:lumMod val="75000"/>
                  </a:schemeClr>
                </a:solidFill>
                <a:latin typeface="Gill Sans MT" panose="020B0502020104020203" pitchFamily="34" charset="0"/>
              </a:rPr>
              <a:t>（直连模式）</a:t>
            </a:r>
            <a:endParaRPr lang="en-US" altLang="zh-CN" sz="2000" dirty="0">
              <a:solidFill>
                <a:schemeClr val="bg2">
                  <a:lumMod val="75000"/>
                </a:schemeClr>
              </a:solidFill>
              <a:latin typeface="Gill Sans MT" panose="020B0502020104020203" pitchFamily="34" charset="0"/>
            </a:endParaRPr>
          </a:p>
          <a:p>
            <a:pPr lvl="1"/>
            <a:endParaRPr lang="en-US" altLang="zh-CN" sz="2000" dirty="0">
              <a:latin typeface="Gill Sans MT" panose="020B0502020104020203" pitchFamily="34" charset="0"/>
            </a:endParaRPr>
          </a:p>
          <a:p>
            <a:r>
              <a:rPr lang="zh-CN" altLang="en-US" sz="2400" dirty="0">
                <a:latin typeface="Gill Sans MT" panose="020B0502020104020203" pitchFamily="34" charset="0"/>
              </a:rPr>
              <a:t>机器间通信</a:t>
            </a:r>
            <a:endParaRPr lang="en-US" altLang="zh-CN" sz="2400" dirty="0">
              <a:latin typeface="Gill Sans MT" panose="020B0502020104020203" pitchFamily="34" charset="0"/>
            </a:endParaRPr>
          </a:p>
          <a:p>
            <a:pPr lvl="1"/>
            <a:r>
              <a:rPr lang="en-US" altLang="zh-CN" sz="2000" dirty="0">
                <a:latin typeface="Gill Sans MT" panose="020B0502020104020203" pitchFamily="34" charset="0"/>
              </a:rPr>
              <a:t>TCP/IP</a:t>
            </a:r>
            <a:r>
              <a:rPr lang="zh-CN" altLang="en-US" sz="2000" dirty="0">
                <a:latin typeface="Gill Sans MT" panose="020B0502020104020203" pitchFamily="34" charset="0"/>
              </a:rPr>
              <a:t>网络</a:t>
            </a:r>
            <a:endParaRPr lang="en-US" altLang="zh-CN" sz="2000" dirty="0">
              <a:latin typeface="Gill Sans MT" panose="020B0502020104020203" pitchFamily="34" charset="0"/>
            </a:endParaRPr>
          </a:p>
          <a:p>
            <a:pPr lvl="1"/>
            <a:r>
              <a:rPr lang="en-US" altLang="zh-CN" sz="2000" dirty="0">
                <a:latin typeface="Gill Sans MT" panose="020B0502020104020203" pitchFamily="34" charset="0"/>
              </a:rPr>
              <a:t>RDMA</a:t>
            </a:r>
            <a:r>
              <a:rPr lang="zh-CN" altLang="en-US" sz="2000" dirty="0">
                <a:latin typeface="Gill Sans MT" panose="020B0502020104020203" pitchFamily="34" charset="0"/>
              </a:rPr>
              <a:t>网络（直连模式）</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31837631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7DDC5B-A23F-6845-84CB-77182828BC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7741" y="1412776"/>
            <a:ext cx="5777801" cy="4710820"/>
          </a:xfrm>
          <a:prstGeom prst="rect">
            <a:avLst/>
          </a:prstGeom>
        </p:spPr>
      </p:pic>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latin typeface="+mj-ea"/>
                <a:cs typeface="Times New Roman" panose="02020503050405090304" pitchFamily="18" charset="0"/>
              </a:rPr>
              <a:t>通讯硬件</a:t>
            </a:r>
            <a:endParaRPr kumimoji="1" lang="zh-CN" altLang="en-US" dirty="0"/>
          </a:p>
        </p:txBody>
      </p:sp>
      <p:sp>
        <p:nvSpPr>
          <p:cNvPr id="4" name="内容占位符 4">
            <a:extLst>
              <a:ext uri="{FF2B5EF4-FFF2-40B4-BE49-F238E27FC236}">
                <a16:creationId xmlns:a16="http://schemas.microsoft.com/office/drawing/2014/main" id="{28D82543-4ACE-1949-80C2-DBD0248A5378}"/>
              </a:ext>
            </a:extLst>
          </p:cNvPr>
          <p:cNvSpPr>
            <a:spLocks noGrp="1"/>
          </p:cNvSpPr>
          <p:nvPr>
            <p:ph sz="half" idx="1"/>
          </p:nvPr>
        </p:nvSpPr>
        <p:spPr>
          <a:xfrm>
            <a:off x="6458421" y="1196752"/>
            <a:ext cx="4266729" cy="4758068"/>
          </a:xfrm>
        </p:spPr>
        <p:txBody>
          <a:bodyPr anchor="ctr"/>
          <a:lstStyle/>
          <a:p>
            <a:pPr>
              <a:lnSpc>
                <a:spcPct val="150000"/>
              </a:lnSpc>
            </a:pPr>
            <a:r>
              <a:rPr lang="zh-CN" altLang="en-US" sz="2400" dirty="0">
                <a:latin typeface="Gill Sans MT" panose="020B0502020104020203" pitchFamily="34" charset="0"/>
              </a:rPr>
              <a:t>机器内通信</a:t>
            </a:r>
            <a:endParaRPr lang="en-US" altLang="zh-CN" sz="2400" dirty="0">
              <a:latin typeface="Gill Sans MT" panose="020B0502020104020203" pitchFamily="34" charset="0"/>
            </a:endParaRPr>
          </a:p>
          <a:p>
            <a:pPr lvl="1">
              <a:lnSpc>
                <a:spcPct val="150000"/>
              </a:lnSpc>
            </a:pPr>
            <a:r>
              <a:rPr lang="zh-CN" altLang="en-US" sz="2000" dirty="0">
                <a:latin typeface="Gill Sans MT" panose="020B0502020104020203" pitchFamily="34" charset="0"/>
              </a:rPr>
              <a:t>共享内存</a:t>
            </a:r>
            <a:endParaRPr lang="en-US" altLang="zh-CN" sz="2000" dirty="0">
              <a:latin typeface="Gill Sans MT" panose="020B0502020104020203" pitchFamily="34" charset="0"/>
            </a:endParaRPr>
          </a:p>
          <a:p>
            <a:pPr lvl="1">
              <a:lnSpc>
                <a:spcPct val="150000"/>
              </a:lnSpc>
            </a:pPr>
            <a:r>
              <a:rPr lang="en-US" altLang="zh-CN" sz="2000" dirty="0">
                <a:latin typeface="Gill Sans MT" panose="020B0502020104020203" pitchFamily="34" charset="0"/>
              </a:rPr>
              <a:t>PCIe</a:t>
            </a:r>
          </a:p>
          <a:p>
            <a:pPr lvl="1">
              <a:lnSpc>
                <a:spcPct val="150000"/>
              </a:lnSpc>
            </a:pPr>
            <a:r>
              <a:rPr lang="en-US" altLang="zh-CN" sz="2000" dirty="0">
                <a:latin typeface="Gill Sans MT" panose="020B0502020104020203" pitchFamily="34" charset="0"/>
              </a:rPr>
              <a:t>NVLink</a:t>
            </a:r>
            <a:r>
              <a:rPr lang="zh-CN" altLang="en-US" sz="2000" dirty="0">
                <a:latin typeface="Gill Sans MT" panose="020B0502020104020203" pitchFamily="34" charset="0"/>
              </a:rPr>
              <a:t>（直连模式）</a:t>
            </a:r>
            <a:endParaRPr lang="en-US" altLang="zh-CN" sz="2000" dirty="0">
              <a:latin typeface="Gill Sans MT" panose="020B0502020104020203" pitchFamily="34" charset="0"/>
            </a:endParaRPr>
          </a:p>
          <a:p>
            <a:pPr lvl="1">
              <a:lnSpc>
                <a:spcPct val="150000"/>
              </a:lnSpc>
            </a:pPr>
            <a:endParaRPr lang="en-US" altLang="zh-CN" sz="2000" dirty="0">
              <a:latin typeface="Gill Sans MT" panose="020B0502020104020203" pitchFamily="34" charset="0"/>
            </a:endParaRPr>
          </a:p>
          <a:p>
            <a:pPr>
              <a:lnSpc>
                <a:spcPct val="150000"/>
              </a:lnSpc>
            </a:pPr>
            <a:r>
              <a:rPr lang="zh-CN" altLang="en-US" sz="2400" dirty="0">
                <a:solidFill>
                  <a:schemeClr val="bg2">
                    <a:lumMod val="75000"/>
                  </a:schemeClr>
                </a:solidFill>
                <a:latin typeface="Gill Sans MT" panose="020B0502020104020203" pitchFamily="34" charset="0"/>
              </a:rPr>
              <a:t>机器间通信</a:t>
            </a:r>
            <a:endParaRPr lang="en-US" altLang="zh-CN" sz="2400" dirty="0">
              <a:solidFill>
                <a:schemeClr val="bg2">
                  <a:lumMod val="75000"/>
                </a:schemeClr>
              </a:solidFill>
              <a:latin typeface="Gill Sans MT" panose="020B0502020104020203" pitchFamily="34" charset="0"/>
            </a:endParaRPr>
          </a:p>
          <a:p>
            <a:pPr lvl="1">
              <a:lnSpc>
                <a:spcPct val="150000"/>
              </a:lnSpc>
            </a:pPr>
            <a:r>
              <a:rPr lang="en-US" altLang="zh-CN" sz="2000" dirty="0">
                <a:solidFill>
                  <a:schemeClr val="bg2">
                    <a:lumMod val="75000"/>
                  </a:schemeClr>
                </a:solidFill>
                <a:latin typeface="Gill Sans MT" panose="020B0502020104020203" pitchFamily="34" charset="0"/>
              </a:rPr>
              <a:t>TCP/IP</a:t>
            </a:r>
            <a:r>
              <a:rPr lang="zh-CN" altLang="en-US" sz="2000" dirty="0">
                <a:solidFill>
                  <a:schemeClr val="bg2">
                    <a:lumMod val="75000"/>
                  </a:schemeClr>
                </a:solidFill>
                <a:latin typeface="Gill Sans MT" panose="020B0502020104020203" pitchFamily="34" charset="0"/>
              </a:rPr>
              <a:t>网络</a:t>
            </a:r>
            <a:endParaRPr lang="en-US" altLang="zh-CN" sz="2000" dirty="0">
              <a:solidFill>
                <a:schemeClr val="bg2">
                  <a:lumMod val="75000"/>
                </a:schemeClr>
              </a:solidFill>
              <a:latin typeface="Gill Sans MT" panose="020B0502020104020203" pitchFamily="34" charset="0"/>
            </a:endParaRPr>
          </a:p>
          <a:p>
            <a:pPr lvl="1">
              <a:lnSpc>
                <a:spcPct val="150000"/>
              </a:lnSpc>
            </a:pPr>
            <a:r>
              <a:rPr lang="en-US" altLang="zh-CN" sz="2000" dirty="0">
                <a:solidFill>
                  <a:schemeClr val="bg2">
                    <a:lumMod val="75000"/>
                  </a:schemeClr>
                </a:solidFill>
                <a:latin typeface="Gill Sans MT" panose="020B0502020104020203" pitchFamily="34" charset="0"/>
              </a:rPr>
              <a:t>RDMA</a:t>
            </a:r>
            <a:r>
              <a:rPr lang="zh-CN" altLang="en-US" sz="2000" dirty="0">
                <a:solidFill>
                  <a:schemeClr val="bg2">
                    <a:lumMod val="75000"/>
                  </a:schemeClr>
                </a:solidFill>
                <a:latin typeface="Gill Sans MT" panose="020B0502020104020203" pitchFamily="34" charset="0"/>
              </a:rPr>
              <a:t>网络（直连模式）</a:t>
            </a:r>
            <a:endParaRPr lang="en-US" altLang="zh-CN" sz="2000" dirty="0">
              <a:solidFill>
                <a:schemeClr val="bg2">
                  <a:lumMod val="75000"/>
                </a:schemeClr>
              </a:solidFill>
              <a:latin typeface="Gill Sans MT" panose="020B0502020104020203" pitchFamily="34" charset="0"/>
            </a:endParaRPr>
          </a:p>
        </p:txBody>
      </p:sp>
    </p:spTree>
    <p:extLst>
      <p:ext uri="{BB962C8B-B14F-4D97-AF65-F5344CB8AC3E}">
        <p14:creationId xmlns:p14="http://schemas.microsoft.com/office/powerpoint/2010/main" val="233718827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通信软件：提供集合通信</a:t>
            </a:r>
            <a:endParaRPr kumimoji="1" lang="zh-CN" altLang="en-US" dirty="0"/>
          </a:p>
        </p:txBody>
      </p:sp>
      <p:sp>
        <p:nvSpPr>
          <p:cNvPr id="5" name="Text Placeholder 2">
            <a:extLst>
              <a:ext uri="{FF2B5EF4-FFF2-40B4-BE49-F238E27FC236}">
                <a16:creationId xmlns:a16="http://schemas.microsoft.com/office/drawing/2014/main" id="{223EC78E-742E-A040-832B-050D5030EB05}"/>
              </a:ext>
            </a:extLst>
          </p:cNvPr>
          <p:cNvSpPr txBox="1">
            <a:spLocks/>
          </p:cNvSpPr>
          <p:nvPr/>
        </p:nvSpPr>
        <p:spPr>
          <a:xfrm>
            <a:off x="586390" y="1340768"/>
            <a:ext cx="11018520" cy="2354670"/>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2438" indent="-452438">
              <a:buFont typeface="Wingdings" pitchFamily="2" charset="2"/>
              <a:buChar char="l"/>
            </a:pPr>
            <a:r>
              <a:rPr lang="en-US" sz="2400" b="1" kern="0" dirty="0">
                <a:latin typeface="Gill Sans MT" panose="020B0502020104020203" pitchFamily="34" charset="0"/>
              </a:rPr>
              <a:t>MPI</a:t>
            </a:r>
          </a:p>
          <a:p>
            <a:pPr marL="694190" lvl="1" indent="-457200">
              <a:buFont typeface="Arial" panose="020B0604020202020204" pitchFamily="34" charset="0"/>
              <a:buChar char="•"/>
            </a:pPr>
            <a:r>
              <a:rPr lang="zh-CN" altLang="en-US" sz="2000" kern="0" dirty="0">
                <a:latin typeface="Gill Sans MT" panose="020B0502020104020203" pitchFamily="34" charset="0"/>
              </a:rPr>
              <a:t>通用接口，可调用 </a:t>
            </a:r>
            <a:r>
              <a:rPr lang="en-US" altLang="zh-CN" sz="2000" kern="0" dirty="0">
                <a:latin typeface="Gill Sans MT" panose="020B0502020104020203" pitchFamily="34" charset="0"/>
              </a:rPr>
              <a:t>Open-MPI, MVAPICH2, Intel MPI, etc.</a:t>
            </a:r>
            <a:endParaRPr lang="en-US" sz="2000" kern="0" dirty="0">
              <a:latin typeface="Gill Sans MT" panose="020B0502020104020203" pitchFamily="34" charset="0"/>
            </a:endParaRPr>
          </a:p>
          <a:p>
            <a:pPr marL="452438" indent="-452438">
              <a:buFont typeface="Wingdings" pitchFamily="2" charset="2"/>
              <a:buChar char="l"/>
            </a:pPr>
            <a:r>
              <a:rPr lang="en-US" sz="2400" b="1" kern="0" dirty="0">
                <a:latin typeface="Gill Sans MT" panose="020B0502020104020203" pitchFamily="34" charset="0"/>
              </a:rPr>
              <a:t>NCCL</a:t>
            </a:r>
            <a:r>
              <a:rPr lang="zh-CN" altLang="en-US" sz="2400" b="1" kern="0" dirty="0">
                <a:latin typeface="Gill Sans MT" panose="020B0502020104020203" pitchFamily="34" charset="0"/>
              </a:rPr>
              <a:t> </a:t>
            </a:r>
            <a:r>
              <a:rPr lang="en-US" altLang="zh-CN" sz="2400" b="1" kern="0" dirty="0">
                <a:latin typeface="Gill Sans MT" panose="020B0502020104020203" pitchFamily="34" charset="0"/>
              </a:rPr>
              <a:t>/</a:t>
            </a:r>
            <a:r>
              <a:rPr lang="zh-CN" altLang="en-US" sz="2400" b="1" kern="0" dirty="0">
                <a:latin typeface="Gill Sans MT" panose="020B0502020104020203" pitchFamily="34" charset="0"/>
              </a:rPr>
              <a:t> </a:t>
            </a:r>
            <a:r>
              <a:rPr lang="en-US" altLang="zh-CN" sz="2400" b="1" kern="0" dirty="0">
                <a:latin typeface="Gill Sans MT" panose="020B0502020104020203" pitchFamily="34" charset="0"/>
              </a:rPr>
              <a:t>HCCL</a:t>
            </a:r>
            <a:endParaRPr lang="en-US" sz="2400" b="1" kern="0" dirty="0">
              <a:latin typeface="Gill Sans MT" panose="020B0502020104020203" pitchFamily="34" charset="0"/>
            </a:endParaRPr>
          </a:p>
          <a:p>
            <a:pPr marL="685800" lvl="1" indent="-457200">
              <a:buFont typeface="Arial" panose="020B0604020202020204" pitchFamily="34" charset="0"/>
              <a:buChar char="•"/>
            </a:pPr>
            <a:r>
              <a:rPr lang="en-US" altLang="zh-CN" sz="2000" kern="0" dirty="0">
                <a:latin typeface="Gill Sans MT" panose="020B0502020104020203" pitchFamily="34" charset="0"/>
              </a:rPr>
              <a:t>GPU</a:t>
            </a:r>
            <a:r>
              <a:rPr lang="zh-CN" altLang="en-US" sz="2000" kern="0" dirty="0">
                <a:latin typeface="Gill Sans MT" panose="020B0502020104020203" pitchFamily="34" charset="0"/>
              </a:rPr>
              <a:t>通信优化，仅支持集中式通信</a:t>
            </a:r>
            <a:endParaRPr lang="en-US" altLang="zh-CN" sz="2000" kern="0" dirty="0">
              <a:latin typeface="Gill Sans MT" panose="020B0502020104020203" pitchFamily="34" charset="0"/>
            </a:endParaRPr>
          </a:p>
        </p:txBody>
      </p:sp>
      <p:pic>
        <p:nvPicPr>
          <p:cNvPr id="4" name="图片 3">
            <a:extLst>
              <a:ext uri="{FF2B5EF4-FFF2-40B4-BE49-F238E27FC236}">
                <a16:creationId xmlns:a16="http://schemas.microsoft.com/office/drawing/2014/main" id="{D0510BB1-7C9C-EB4E-B94E-42B0CFD6FBF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29829" y="3695438"/>
            <a:ext cx="9723811" cy="2378299"/>
          </a:xfrm>
          <a:prstGeom prst="rect">
            <a:avLst/>
          </a:prstGeom>
        </p:spPr>
      </p:pic>
    </p:spTree>
    <p:extLst>
      <p:ext uri="{BB962C8B-B14F-4D97-AF65-F5344CB8AC3E}">
        <p14:creationId xmlns:p14="http://schemas.microsoft.com/office/powerpoint/2010/main" val="379808807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rPr>
              <a:t>内容背景</a:t>
            </a:r>
            <a:endParaRPr lang="en-US" altLang="zh-CN" sz="2800" b="1" dirty="0">
              <a:solidFill>
                <a:srgbClr val="374154"/>
              </a:solidFill>
            </a:endParaRPr>
          </a:p>
          <a:p>
            <a:pPr marL="694190" lvl="1" indent="-457200">
              <a:buFont typeface="Arial" panose="020B0604020202020204" pitchFamily="34" charset="0"/>
              <a:buChar char="•"/>
            </a:pPr>
            <a:r>
              <a:rPr lang="en-US" altLang="zh-CN" sz="2400" dirty="0">
                <a:solidFill>
                  <a:srgbClr val="374154"/>
                </a:solidFill>
              </a:rPr>
              <a:t>AI</a:t>
            </a:r>
            <a:r>
              <a:rPr lang="zh-CN" altLang="en-US" sz="2400" dirty="0">
                <a:solidFill>
                  <a:srgbClr val="374154"/>
                </a:solidFill>
              </a:rPr>
              <a:t>集群</a:t>
            </a:r>
            <a:r>
              <a:rPr lang="en-US" altLang="zh-CN" sz="2400" dirty="0">
                <a:solidFill>
                  <a:srgbClr val="374154"/>
                </a:solidFill>
              </a:rPr>
              <a:t>+</a:t>
            </a:r>
            <a:r>
              <a:rPr lang="zh-CN" altLang="en-US" sz="2400" dirty="0">
                <a:solidFill>
                  <a:srgbClr val="374154"/>
                </a:solidFill>
              </a:rPr>
              <a:t>大模型</a:t>
            </a:r>
            <a:r>
              <a:rPr lang="en-US" altLang="zh-CN" sz="2400" dirty="0">
                <a:solidFill>
                  <a:srgbClr val="374154"/>
                </a:solidFill>
              </a:rPr>
              <a:t>+</a:t>
            </a:r>
            <a:r>
              <a:rPr lang="zh-CN" altLang="en-US" sz="2400" dirty="0">
                <a:solidFill>
                  <a:srgbClr val="374154"/>
                </a:solidFill>
              </a:rPr>
              <a:t>分布式训练系统</a:t>
            </a:r>
          </a:p>
          <a:p>
            <a:pPr marL="457200" indent="-457200">
              <a:buFont typeface="+mj-lt"/>
              <a:buAutoNum type="arabicPeriod"/>
            </a:pPr>
            <a:r>
              <a:rPr lang="zh-CN" altLang="en-US" sz="2800" b="1" dirty="0">
                <a:solidFill>
                  <a:srgbClr val="374154"/>
                </a:solidFill>
              </a:rPr>
              <a:t>具体内容</a:t>
            </a:r>
          </a:p>
          <a:p>
            <a:pPr lvl="1"/>
            <a:r>
              <a:rPr lang="zh-CN" altLang="en-US" sz="2400" dirty="0">
                <a:solidFill>
                  <a:srgbClr val="374154"/>
                </a:solidFill>
              </a:rPr>
              <a:t>分布式集群</a:t>
            </a:r>
            <a:endParaRPr lang="en-US" altLang="zh-CN" sz="2400" dirty="0">
              <a:solidFill>
                <a:srgbClr val="374154"/>
              </a:solidFill>
            </a:endParaRPr>
          </a:p>
          <a:p>
            <a:pPr lvl="1"/>
            <a:r>
              <a:rPr lang="zh-CN" altLang="en-US" sz="2400" dirty="0">
                <a:solidFill>
                  <a:srgbClr val="374154"/>
                </a:solidFill>
              </a:rPr>
              <a:t>分布式算法</a:t>
            </a:r>
            <a:endParaRPr lang="en-US" altLang="zh-CN" sz="2400" dirty="0">
              <a:solidFill>
                <a:srgbClr val="374154"/>
              </a:solidFill>
            </a:endParaRPr>
          </a:p>
          <a:p>
            <a:pPr lvl="1"/>
            <a:r>
              <a:rPr lang="zh-CN" altLang="en-US" sz="2400" dirty="0">
                <a:solidFill>
                  <a:srgbClr val="374154"/>
                </a:solidFill>
              </a:rPr>
              <a:t>分布式并行</a:t>
            </a:r>
            <a:endParaRPr lang="en-US" altLang="zh-CN" sz="2000" dirty="0">
              <a:solidFill>
                <a:srgbClr val="374154"/>
              </a:solidFill>
            </a:endParaRPr>
          </a:p>
        </p:txBody>
      </p:sp>
    </p:spTree>
    <p:extLst>
      <p:ext uri="{BB962C8B-B14F-4D97-AF65-F5344CB8AC3E}">
        <p14:creationId xmlns:p14="http://schemas.microsoft.com/office/powerpoint/2010/main" val="301721579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553765" y="1511028"/>
            <a:ext cx="3890570" cy="4253411"/>
          </a:xfrm>
        </p:spPr>
        <p:txBody>
          <a:bodyPr/>
          <a:lstStyle/>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自监督学习方法</a:t>
            </a:r>
            <a:r>
              <a:rPr lang="zh-CN" altLang="en-US" sz="1800" dirty="0">
                <a:latin typeface="Gill Sans MT" panose="020B0502020104020203" pitchFamily="34" charset="0"/>
              </a:rPr>
              <a:t>，可以减少数据标注，降低训练研发成本</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解决模型碎片化</a:t>
            </a:r>
            <a:r>
              <a:rPr lang="zh-CN" altLang="en-US" sz="1800" dirty="0">
                <a:latin typeface="Gill Sans MT" panose="020B0502020104020203" pitchFamily="34" charset="0"/>
              </a:rPr>
              <a:t>，提供预训练方案</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模型参数规模越大</a:t>
            </a:r>
            <a:r>
              <a:rPr lang="zh-CN" altLang="en-US" sz="1800" dirty="0">
                <a:latin typeface="Gill Sans MT" panose="020B0502020104020203" pitchFamily="34" charset="0"/>
              </a:rPr>
              <a:t>，有望进一步突破现有模型结构的精度局限</a:t>
            </a:r>
          </a:p>
          <a:p>
            <a:pPr marL="0" indent="0">
              <a:lnSpc>
                <a:spcPct val="150000"/>
              </a:lnSpc>
              <a:buNone/>
            </a:pPr>
            <a:endParaRPr lang="en-US" altLang="zh-CN" sz="1800" dirty="0">
              <a:latin typeface="Gill Sans MT" panose="020B0502020104020203" pitchFamily="34" charset="0"/>
            </a:endParaRPr>
          </a:p>
          <a:p>
            <a:pPr>
              <a:lnSpc>
                <a:spcPct val="150000"/>
              </a:lnSpc>
            </a:pPr>
            <a:r>
              <a:rPr lang="en-US" altLang="zh-CN" sz="1800" b="1" dirty="0">
                <a:latin typeface="Gill Sans MT" panose="020B0502020104020203" pitchFamily="34" charset="0"/>
              </a:rPr>
              <a:t>e.g. </a:t>
            </a:r>
            <a:r>
              <a:rPr lang="zh-CN" altLang="en-US" sz="1800" b="1" dirty="0">
                <a:latin typeface="Gill Sans MT" panose="020B0502020104020203" pitchFamily="34" charset="0"/>
              </a:rPr>
              <a:t>语言模型 </a:t>
            </a:r>
            <a:r>
              <a:rPr lang="en-US" altLang="zh-CN" sz="1800" b="1" dirty="0">
                <a:latin typeface="Gill Sans MT" panose="020B0502020104020203" pitchFamily="34" charset="0"/>
              </a:rPr>
              <a:t>GPT-3</a:t>
            </a:r>
          </a:p>
          <a:p>
            <a:pPr lvl="1">
              <a:lnSpc>
                <a:spcPct val="150000"/>
              </a:lnSpc>
            </a:pPr>
            <a:r>
              <a:rPr lang="en-US" altLang="zh-CN" sz="1600" dirty="0">
                <a:latin typeface="Gill Sans MT" panose="020B0502020104020203" pitchFamily="34" charset="0"/>
              </a:rPr>
              <a:t>8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，训练时长 </a:t>
            </a:r>
            <a:r>
              <a:rPr lang="en-US" altLang="zh-CN" sz="1600" dirty="0">
                <a:latin typeface="Gill Sans MT" panose="020B0502020104020203" pitchFamily="34" charset="0"/>
              </a:rPr>
              <a:t>36 </a:t>
            </a:r>
            <a:r>
              <a:rPr lang="zh-CN" altLang="en-US" sz="1600" dirty="0">
                <a:latin typeface="Gill Sans MT" panose="020B0502020104020203" pitchFamily="34" charset="0"/>
              </a:rPr>
              <a:t>年</a:t>
            </a:r>
            <a:endParaRPr lang="en-US" altLang="zh-CN" sz="1600" dirty="0">
              <a:latin typeface="Gill Sans MT" panose="020B0502020104020203" pitchFamily="34" charset="0"/>
            </a:endParaRPr>
          </a:p>
          <a:p>
            <a:pPr lvl="1">
              <a:lnSpc>
                <a:spcPct val="150000"/>
              </a:lnSpc>
            </a:pPr>
            <a:r>
              <a:rPr lang="en-US" altLang="zh-CN" sz="1600" dirty="0">
                <a:latin typeface="Gill Sans MT" panose="020B0502020104020203" pitchFamily="34" charset="0"/>
              </a:rPr>
              <a:t>512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，训练近 </a:t>
            </a:r>
            <a:r>
              <a:rPr lang="en-US" altLang="zh-CN" sz="1600" dirty="0">
                <a:latin typeface="Gill Sans MT" panose="020B0502020104020203" pitchFamily="34" charset="0"/>
              </a:rPr>
              <a:t>7 </a:t>
            </a:r>
            <a:r>
              <a:rPr lang="zh-CN" altLang="en-US" sz="1600" dirty="0">
                <a:latin typeface="Gill Sans MT" panose="020B0502020104020203" pitchFamily="34" charset="0"/>
              </a:rPr>
              <a:t>个月</a:t>
            </a:r>
            <a:endParaRPr lang="en-US" sz="1600" dirty="0">
              <a:latin typeface="Gill Sans MT" panose="020B0502020104020203" pitchFamily="34" charset="0"/>
            </a:endParaRPr>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297132126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pic>
        <p:nvPicPr>
          <p:cNvPr id="4" name="图片 3">
            <a:extLst>
              <a:ext uri="{FF2B5EF4-FFF2-40B4-BE49-F238E27FC236}">
                <a16:creationId xmlns:a16="http://schemas.microsoft.com/office/drawing/2014/main" id="{02F04D7C-F6D4-3E45-9F3B-BADAC89D47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3523785" y="94285"/>
            <a:ext cx="5149192" cy="7272807"/>
          </a:xfrm>
          <a:prstGeom prst="rect">
            <a:avLst/>
          </a:prstGeom>
        </p:spPr>
      </p:pic>
    </p:spTree>
    <p:extLst>
      <p:ext uri="{BB962C8B-B14F-4D97-AF65-F5344CB8AC3E}">
        <p14:creationId xmlns:p14="http://schemas.microsoft.com/office/powerpoint/2010/main" val="387891220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pPr marL="236990" lvl="1"/>
            <a:r>
              <a:rPr lang="en-US" altLang="zh-CN" sz="3200" dirty="0">
                <a:solidFill>
                  <a:srgbClr val="C00000"/>
                </a:solidFill>
                <a:latin typeface="Futura Medium" panose="020B0602020204020303" pitchFamily="34" charset="-79"/>
                <a:ea typeface="微软雅黑" pitchFamily="34" charset="-122"/>
                <a:cs typeface="Futura Medium" panose="020B0602020204020303" pitchFamily="34" charset="-79"/>
              </a:rPr>
              <a:t>MoE</a:t>
            </a:r>
            <a:r>
              <a:rPr lang="zh-CN" altLang="en-US" sz="3200" dirty="0">
                <a:solidFill>
                  <a:srgbClr val="C00000"/>
                </a:solidFill>
                <a:latin typeface="Futura Medium" panose="020B0602020204020303" pitchFamily="34" charset="-79"/>
                <a:ea typeface="微软雅黑" pitchFamily="34" charset="-122"/>
                <a:cs typeface="Futura Medium" panose="020B0602020204020303" pitchFamily="34" charset="-79"/>
              </a:rPr>
              <a:t> 稀疏混合专家结构模型参数量进一步突破</a:t>
            </a:r>
            <a:endParaRPr lang="en-US" altLang="zh-CN" sz="320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pic>
        <p:nvPicPr>
          <p:cNvPr id="5" name="图片 4">
            <a:extLst>
              <a:ext uri="{FF2B5EF4-FFF2-40B4-BE49-F238E27FC236}">
                <a16:creationId xmlns:a16="http://schemas.microsoft.com/office/drawing/2014/main" id="{102E108F-7995-6B42-A0EA-5682968835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49909" y="2345876"/>
            <a:ext cx="7951328" cy="3887804"/>
          </a:xfrm>
          <a:prstGeom prst="rect">
            <a:avLst/>
          </a:prstGeom>
        </p:spPr>
      </p:pic>
      <p:sp>
        <p:nvSpPr>
          <p:cNvPr id="6" name="矩形 5">
            <a:extLst>
              <a:ext uri="{FF2B5EF4-FFF2-40B4-BE49-F238E27FC236}">
                <a16:creationId xmlns:a16="http://schemas.microsoft.com/office/drawing/2014/main" id="{8C7556B1-8B4F-6949-8A64-034BC470DA1F}"/>
              </a:ext>
            </a:extLst>
          </p:cNvPr>
          <p:cNvSpPr/>
          <p:nvPr/>
        </p:nvSpPr>
        <p:spPr>
          <a:xfrm>
            <a:off x="805793" y="1412776"/>
            <a:ext cx="10585176" cy="658194"/>
          </a:xfrm>
          <a:prstGeom prst="rect">
            <a:avLst/>
          </a:prstGeom>
        </p:spPr>
        <p:txBody>
          <a:bodyPr wrap="square">
            <a:spAutoFit/>
          </a:bodyPr>
          <a:lstStyle/>
          <a:p>
            <a:pPr>
              <a:lnSpc>
                <a:spcPct val="120000"/>
              </a:lnSpc>
            </a:pPr>
            <a:r>
              <a:rPr lang="zh-CN" altLang="en-US" sz="1600" dirty="0">
                <a:solidFill>
                  <a:srgbClr val="374154"/>
                </a:solidFill>
                <a:latin typeface="+mj-ea"/>
                <a:ea typeface="+mj-ea"/>
              </a:rPr>
              <a:t>稀疏门控专家混合模型（</a:t>
            </a:r>
            <a:r>
              <a:rPr lang="en-US" altLang="zh-CN" sz="1600" dirty="0">
                <a:solidFill>
                  <a:srgbClr val="374154"/>
                </a:solidFill>
                <a:latin typeface="+mj-ea"/>
                <a:ea typeface="+mj-ea"/>
              </a:rPr>
              <a:t>Sparsely-Gated MoE</a:t>
            </a:r>
            <a:r>
              <a:rPr lang="zh-CN" altLang="en-US" sz="1600" dirty="0">
                <a:solidFill>
                  <a:srgbClr val="374154"/>
                </a:solidFill>
                <a:latin typeface="+mj-ea"/>
                <a:ea typeface="+mj-ea"/>
              </a:rPr>
              <a:t>）：旨在实现条件计算，即神经网络的某些部分以每个样本为基础进行激活，作为一种显著增加模型容量和能力而不必成比例增加计算量的方法。</a:t>
            </a:r>
          </a:p>
        </p:txBody>
      </p:sp>
    </p:spTree>
    <p:extLst>
      <p:ext uri="{BB962C8B-B14F-4D97-AF65-F5344CB8AC3E}">
        <p14:creationId xmlns:p14="http://schemas.microsoft.com/office/powerpoint/2010/main" val="2152352368"/>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p:txBody>
          <a:bodyPr/>
          <a:lstStyle/>
          <a:p>
            <a:r>
              <a:rPr lang="zh-CN" altLang="en-US" dirty="0"/>
              <a:t>分布式训练系统</a:t>
            </a:r>
            <a:endParaRPr lang="en-US" altLang="en-US" dirty="0"/>
          </a:p>
        </p:txBody>
      </p:sp>
      <p:sp>
        <p:nvSpPr>
          <p:cNvPr id="3" name="Text Placeholder 2">
            <a:extLst>
              <a:ext uri="{FF2B5EF4-FFF2-40B4-BE49-F238E27FC236}">
                <a16:creationId xmlns:a16="http://schemas.microsoft.com/office/drawing/2014/main" id="{2EC07DE9-5B8D-4ECF-B5E8-9E1C0BC29C04}"/>
              </a:ext>
            </a:extLst>
          </p:cNvPr>
          <p:cNvSpPr>
            <a:spLocks noGrp="1"/>
          </p:cNvSpPr>
          <p:nvPr>
            <p:ph sz="half" idx="1"/>
          </p:nvPr>
        </p:nvSpPr>
        <p:spPr/>
        <p:txBody>
          <a:bodyPr/>
          <a:lstStyle/>
          <a:p>
            <a:pPr marL="0" indent="0">
              <a:buNone/>
            </a:pPr>
            <a:r>
              <a:rPr lang="zh-CN" altLang="en-US" b="1" dirty="0"/>
              <a:t>定义：能够分布式地执行深度学习的训练的系统</a:t>
            </a:r>
            <a:endParaRPr lang="en-US" altLang="zh-CN" b="1" dirty="0"/>
          </a:p>
          <a:p>
            <a:endParaRPr lang="en-US" altLang="zh-CN" dirty="0"/>
          </a:p>
          <a:p>
            <a:pPr marL="404813" indent="-404813">
              <a:buFont typeface="Wingdings" pitchFamily="2" charset="2"/>
              <a:buChar char="l"/>
            </a:pPr>
            <a:r>
              <a:rPr lang="zh-CN" altLang="en-US" b="1" dirty="0"/>
              <a:t>分布式用户接口</a:t>
            </a:r>
            <a:endParaRPr lang="en-US" altLang="zh-CN" b="1" dirty="0"/>
          </a:p>
          <a:p>
            <a:pPr marL="694190" lvl="1" indent="-457200">
              <a:buFont typeface="Wingdings" pitchFamily="2" charset="2"/>
              <a:buChar char="p"/>
            </a:pPr>
            <a:r>
              <a:rPr lang="zh-CN" altLang="en-US" dirty="0"/>
              <a:t>用户通过接口，实现模型的分布化</a:t>
            </a:r>
            <a:endParaRPr lang="en-US" altLang="zh-CN" dirty="0"/>
          </a:p>
          <a:p>
            <a:pPr marL="404813" indent="-404813">
              <a:buFont typeface="Wingdings" pitchFamily="2" charset="2"/>
              <a:buChar char="l"/>
            </a:pPr>
            <a:r>
              <a:rPr lang="zh-CN" altLang="en-US" b="1" dirty="0"/>
              <a:t>执行单节点训练</a:t>
            </a:r>
            <a:endParaRPr lang="en-US" altLang="zh-CN" b="1" dirty="0"/>
          </a:p>
          <a:p>
            <a:pPr marL="685800" lvl="1" indent="-457200">
              <a:buFont typeface="Wingdings" pitchFamily="2" charset="2"/>
              <a:buChar char="p"/>
            </a:pPr>
            <a:r>
              <a:rPr lang="zh-CN" altLang="en-US" dirty="0"/>
              <a:t>产生本地执行的逻辑</a:t>
            </a:r>
            <a:endParaRPr lang="en-US" altLang="zh-CN" dirty="0"/>
          </a:p>
          <a:p>
            <a:pPr marL="404813" indent="-404813">
              <a:buFont typeface="Wingdings" pitchFamily="2" charset="2"/>
              <a:buChar char="l"/>
            </a:pPr>
            <a:r>
              <a:rPr lang="zh-CN" altLang="en-US" b="1" dirty="0"/>
              <a:t>通信协调</a:t>
            </a:r>
            <a:endParaRPr lang="en-US" altLang="zh-CN" b="1" dirty="0"/>
          </a:p>
          <a:p>
            <a:pPr marL="685800" lvl="1" indent="-457200">
              <a:buFont typeface="Wingdings" pitchFamily="2" charset="2"/>
              <a:buChar char="p"/>
            </a:pPr>
            <a:r>
              <a:rPr lang="zh-CN" altLang="en-US" dirty="0"/>
              <a:t>实现多节点之间的通信协调</a:t>
            </a:r>
            <a:endParaRPr lang="en-US" altLang="zh-CN" dirty="0"/>
          </a:p>
          <a:p>
            <a:endParaRPr lang="en-US" dirty="0"/>
          </a:p>
          <a:p>
            <a:pPr marL="0" indent="0">
              <a:buNone/>
            </a:pPr>
            <a:r>
              <a:rPr lang="zh-CN" altLang="en-US" b="1" dirty="0"/>
              <a:t>意义：提供易于使用，高效率的分布式训练</a:t>
            </a:r>
            <a:endParaRPr lang="en-US" b="1" dirty="0"/>
          </a:p>
        </p:txBody>
      </p:sp>
      <p:grpSp>
        <p:nvGrpSpPr>
          <p:cNvPr id="5" name="组合 4">
            <a:extLst>
              <a:ext uri="{FF2B5EF4-FFF2-40B4-BE49-F238E27FC236}">
                <a16:creationId xmlns:a16="http://schemas.microsoft.com/office/drawing/2014/main" id="{3445EC1E-DC80-EC4C-B912-F5249281CDD6}"/>
              </a:ext>
            </a:extLst>
          </p:cNvPr>
          <p:cNvGrpSpPr/>
          <p:nvPr/>
        </p:nvGrpSpPr>
        <p:grpSpPr>
          <a:xfrm>
            <a:off x="5953157" y="3799778"/>
            <a:ext cx="5764173" cy="1668519"/>
            <a:chOff x="4802237" y="2552569"/>
            <a:chExt cx="2191283" cy="660407"/>
          </a:xfrm>
        </p:grpSpPr>
        <p:pic>
          <p:nvPicPr>
            <p:cNvPr id="6" name="图片 5">
              <a:extLst>
                <a:ext uri="{FF2B5EF4-FFF2-40B4-BE49-F238E27FC236}">
                  <a16:creationId xmlns:a16="http://schemas.microsoft.com/office/drawing/2014/main" id="{9C7BE5E7-0713-7A42-A21B-3A052FE5832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02237" y="2552569"/>
              <a:ext cx="551590" cy="660407"/>
            </a:xfrm>
            <a:prstGeom prst="rect">
              <a:avLst/>
            </a:prstGeom>
          </p:spPr>
        </p:pic>
        <p:pic>
          <p:nvPicPr>
            <p:cNvPr id="7" name="图片 6">
              <a:extLst>
                <a:ext uri="{FF2B5EF4-FFF2-40B4-BE49-F238E27FC236}">
                  <a16:creationId xmlns:a16="http://schemas.microsoft.com/office/drawing/2014/main" id="{D887D508-85E4-6242-89BE-78C8EB7A65B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505"/>
            <a:stretch/>
          </p:blipFill>
          <p:spPr>
            <a:xfrm>
              <a:off x="5461877" y="2597768"/>
              <a:ext cx="464895" cy="570494"/>
            </a:xfrm>
            <a:prstGeom prst="rect">
              <a:avLst/>
            </a:prstGeom>
          </p:spPr>
        </p:pic>
        <p:pic>
          <p:nvPicPr>
            <p:cNvPr id="8" name="图片 7">
              <a:extLst>
                <a:ext uri="{FF2B5EF4-FFF2-40B4-BE49-F238E27FC236}">
                  <a16:creationId xmlns:a16="http://schemas.microsoft.com/office/drawing/2014/main" id="{649AE4B8-72E1-F44F-939A-B538B4E27E9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53101" y="2607058"/>
              <a:ext cx="940419" cy="498488"/>
            </a:xfrm>
            <a:prstGeom prst="rect">
              <a:avLst/>
            </a:prstGeom>
          </p:spPr>
        </p:pic>
      </p:grpSp>
    </p:spTree>
    <p:extLst>
      <p:ext uri="{BB962C8B-B14F-4D97-AF65-F5344CB8AC3E}">
        <p14:creationId xmlns:p14="http://schemas.microsoft.com/office/powerpoint/2010/main" val="235173893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908404-DA5F-BF4E-8475-358759E84C44}"/>
              </a:ext>
            </a:extLst>
          </p:cNvPr>
          <p:cNvSpPr>
            <a:spLocks noGrp="1"/>
          </p:cNvSpPr>
          <p:nvPr>
            <p:ph type="title"/>
          </p:nvPr>
        </p:nvSpPr>
        <p:spPr/>
        <p:txBody>
          <a:bodyPr/>
          <a:lstStyle/>
          <a:p>
            <a:r>
              <a:rPr lang="zh-CN" altLang="en-US" dirty="0"/>
              <a:t>分布式训练系统</a:t>
            </a:r>
            <a:endParaRPr kumimoji="1" lang="zh-CN" altLang="en-US" dirty="0"/>
          </a:p>
        </p:txBody>
      </p:sp>
      <p:pic>
        <p:nvPicPr>
          <p:cNvPr id="5" name="图片 4">
            <a:extLst>
              <a:ext uri="{FF2B5EF4-FFF2-40B4-BE49-F238E27FC236}">
                <a16:creationId xmlns:a16="http://schemas.microsoft.com/office/drawing/2014/main" id="{3914A5EE-CA09-B947-8958-8C4AD17D3719}"/>
              </a:ext>
            </a:extLst>
          </p:cNvPr>
          <p:cNvPicPr>
            <a:picLocks noChangeAspect="1"/>
          </p:cNvPicPr>
          <p:nvPr/>
        </p:nvPicPr>
        <p:blipFill>
          <a:blip r:embed="rId2"/>
          <a:stretch>
            <a:fillRect/>
          </a:stretch>
        </p:blipFill>
        <p:spPr>
          <a:xfrm>
            <a:off x="623636" y="1628800"/>
            <a:ext cx="7920880" cy="4211328"/>
          </a:xfrm>
          <a:prstGeom prst="rect">
            <a:avLst/>
          </a:prstGeom>
        </p:spPr>
      </p:pic>
    </p:spTree>
    <p:extLst>
      <p:ext uri="{BB962C8B-B14F-4D97-AF65-F5344CB8AC3E}">
        <p14:creationId xmlns:p14="http://schemas.microsoft.com/office/powerpoint/2010/main" val="42544570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t>了解分布式训练的总体内容</a:t>
            </a:r>
            <a:endParaRPr lang="en-US" altLang="zh-CN" sz="2000" dirty="0"/>
          </a:p>
          <a:p>
            <a:pPr marL="457200" indent="-457200">
              <a:buFont typeface="+mj-lt"/>
              <a:buAutoNum type="arabicPeriod"/>
            </a:pPr>
            <a:r>
              <a:rPr lang="zh-CN" altLang="en-US" sz="2000" dirty="0"/>
              <a:t>了解了深度学习为什么需要大规模分布式训练</a:t>
            </a:r>
            <a:endParaRPr lang="en-US" altLang="zh-CN" sz="2000" dirty="0"/>
          </a:p>
        </p:txBody>
      </p:sp>
    </p:spTree>
    <p:extLst>
      <p:ext uri="{BB962C8B-B14F-4D97-AF65-F5344CB8AC3E}">
        <p14:creationId xmlns:p14="http://schemas.microsoft.com/office/powerpoint/2010/main" val="387289852"/>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138AAD-04BD-C64D-B119-7A5DA0E84D40}"/>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33361BAD-154C-B34B-9122-DABC9E35432E}"/>
              </a:ext>
            </a:extLst>
          </p:cNvPr>
          <p:cNvSpPr>
            <a:spLocks noGrp="1"/>
          </p:cNvSpPr>
          <p:nvPr>
            <p:ph sz="half" idx="1"/>
          </p:nvPr>
        </p:nvSpPr>
        <p:spPr/>
        <p:txBody>
          <a:bodyPr/>
          <a:lstStyle/>
          <a:p>
            <a:pPr marL="273050" indent="-273050">
              <a:lnSpc>
                <a:spcPct val="120000"/>
              </a:lnSpc>
              <a:buFont typeface="+mj-lt"/>
              <a:buAutoNum type="arabicPeriod"/>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2">
                  <a:extLst>
                    <a:ext uri="{A12FA001-AC4F-418D-AE19-62706E023703}">
                      <ahyp:hlinkClr xmlns:ahyp="http://schemas.microsoft.com/office/drawing/2018/hyperlinkcolor" val="tx"/>
                    </a:ext>
                  </a:extLst>
                </a:hlinkClick>
              </a:rPr>
              <a:t>Introduction to Parallel Computing Tutorial</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2"/>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3">
                  <a:extLst>
                    <a:ext uri="{A12FA001-AC4F-418D-AE19-62706E023703}">
                      <ahyp:hlinkClr xmlns:ahyp="http://schemas.microsoft.com/office/drawing/2018/hyperlinkcolor" val="tx"/>
                    </a:ext>
                  </a:extLst>
                </a:hlinkClick>
              </a:rPr>
              <a:t>Seppo Linnainmaa, Algoritmin kumulatiivinen pyoristysvirhe yksittaisten pyoristysvirheiden taylor-kehitelmana</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3"/>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4">
                  <a:extLst>
                    <a:ext uri="{A12FA001-AC4F-418D-AE19-62706E023703}">
                      <ahyp:hlinkClr xmlns:ahyp="http://schemas.microsoft.com/office/drawing/2018/hyperlinkcolor" val="tx"/>
                    </a:ext>
                  </a:extLst>
                </a:hlinkClick>
              </a:rPr>
              <a:t>Benchmark Analysis of Representative Deep Neural Network Architectures</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6"/>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5">
                  <a:extLst>
                    <a:ext uri="{A12FA001-AC4F-418D-AE19-62706E023703}">
                      <ahyp:hlinkClr xmlns:ahyp="http://schemas.microsoft.com/office/drawing/2018/hyperlinkcolor" val="tx"/>
                    </a:ext>
                  </a:extLst>
                </a:hlinkClick>
              </a:rPr>
              <a:t>NVIDIA Tensor Core GPUs Train BERT in Less Than An Hour</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7"/>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6">
                  <a:extLst>
                    <a:ext uri="{A12FA001-AC4F-418D-AE19-62706E023703}">
                      <ahyp:hlinkClr xmlns:ahyp="http://schemas.microsoft.com/office/drawing/2018/hyperlinkcolor" val="tx"/>
                    </a:ext>
                  </a:extLst>
                </a:hlinkClick>
              </a:rPr>
              <a:t>Large Batch Optimization for Deep Learning: Training BERT in 76 minutes</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7"/>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7">
                  <a:extLst>
                    <a:ext uri="{A12FA001-AC4F-418D-AE19-62706E023703}">
                      <ahyp:hlinkClr xmlns:ahyp="http://schemas.microsoft.com/office/drawing/2018/hyperlinkcolor" val="tx"/>
                    </a:ext>
                  </a:extLst>
                </a:hlinkClick>
              </a:rPr>
              <a:t>Joseph E. Gonzalez AI-Systems Distributed Training</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4"/>
            </a:pPr>
            <a:r>
              <a:rPr lang="zh-CN" altLang="en-US"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8">
                  <a:extLst>
                    <a:ext uri="{A12FA001-AC4F-418D-AE19-62706E023703}">
                      <ahyp:hlinkClr xmlns:ahyp="http://schemas.microsoft.com/office/drawing/2018/hyperlinkcolor" val="tx"/>
                    </a:ext>
                  </a:extLst>
                </a:hlinkClick>
              </a:rPr>
              <a:t>阿姆达尔定律</a:t>
            </a:r>
            <a:endParaRPr lang="zh-CN" altLang="en-US"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5"/>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9">
                  <a:extLst>
                    <a:ext uri="{A12FA001-AC4F-418D-AE19-62706E023703}">
                      <ahyp:hlinkClr xmlns:ahyp="http://schemas.microsoft.com/office/drawing/2018/hyperlinkcolor" val="tx"/>
                    </a:ext>
                  </a:extLst>
                </a:hlinkClick>
              </a:rPr>
              <a:t>Gustafson</a:t>
            </a:r>
            <a:r>
              <a:rPr lang="zh-CN" altLang="en-US"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9">
                  <a:extLst>
                    <a:ext uri="{A12FA001-AC4F-418D-AE19-62706E023703}">
                      <ahyp:hlinkClr xmlns:ahyp="http://schemas.microsoft.com/office/drawing/2018/hyperlinkcolor" val="tx"/>
                    </a:ext>
                  </a:extLst>
                </a:hlinkClick>
              </a:rPr>
              <a:t>定律</a:t>
            </a:r>
            <a:endParaRPr lang="zh-CN" altLang="en-US"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p:txBody>
      </p:sp>
    </p:spTree>
    <p:extLst>
      <p:ext uri="{BB962C8B-B14F-4D97-AF65-F5344CB8AC3E}">
        <p14:creationId xmlns:p14="http://schemas.microsoft.com/office/powerpoint/2010/main" val="4185835750"/>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rPr>
              <a:t>内容背景</a:t>
            </a:r>
            <a:endParaRPr lang="en-US" altLang="zh-CN" sz="2400" b="1" dirty="0">
              <a:solidFill>
                <a:srgbClr val="374154"/>
              </a:solidFill>
            </a:endParaRPr>
          </a:p>
          <a:p>
            <a:pPr marL="694190" lvl="1" indent="-457200">
              <a:buFont typeface="Arial" panose="020B0604020202020204" pitchFamily="34" charset="0"/>
              <a:buChar char="•"/>
            </a:pPr>
            <a:r>
              <a:rPr lang="en-US" altLang="zh-CN" sz="2000" dirty="0">
                <a:solidFill>
                  <a:srgbClr val="374154"/>
                </a:solidFill>
              </a:rPr>
              <a:t>AI</a:t>
            </a:r>
            <a:r>
              <a:rPr lang="zh-CN" altLang="en-US" sz="2000" dirty="0">
                <a:solidFill>
                  <a:srgbClr val="374154"/>
                </a:solidFill>
              </a:rPr>
              <a:t>集群</a:t>
            </a:r>
            <a:r>
              <a:rPr lang="en-US" altLang="zh-CN" sz="2000" dirty="0">
                <a:solidFill>
                  <a:srgbClr val="374154"/>
                </a:solidFill>
              </a:rPr>
              <a:t>+</a:t>
            </a:r>
            <a:r>
              <a:rPr lang="zh-CN" altLang="en-US" sz="2000" dirty="0">
                <a:solidFill>
                  <a:srgbClr val="374154"/>
                </a:solidFill>
              </a:rPr>
              <a:t>大模型</a:t>
            </a:r>
            <a:r>
              <a:rPr lang="en-US" altLang="zh-CN" sz="2000" dirty="0">
                <a:solidFill>
                  <a:srgbClr val="374154"/>
                </a:solidFill>
              </a:rPr>
              <a:t>+</a:t>
            </a:r>
            <a:r>
              <a:rPr lang="zh-CN" altLang="en-US" sz="2000" dirty="0">
                <a:solidFill>
                  <a:srgbClr val="374154"/>
                </a:solidFill>
              </a:rPr>
              <a:t>分布式训练系统</a:t>
            </a:r>
          </a:p>
          <a:p>
            <a:pPr marL="457200" indent="-457200">
              <a:buFont typeface="+mj-lt"/>
              <a:buAutoNum type="arabicPeriod"/>
            </a:pPr>
            <a:r>
              <a:rPr lang="zh-CN" altLang="en-US" sz="2400" b="1" dirty="0">
                <a:solidFill>
                  <a:srgbClr val="374154"/>
                </a:solidFill>
              </a:rPr>
              <a:t>具体内容</a:t>
            </a:r>
          </a:p>
          <a:p>
            <a:pPr lvl="1"/>
            <a:r>
              <a:rPr lang="en-US" altLang="zh-CN" sz="2000" b="1" dirty="0">
                <a:solidFill>
                  <a:srgbClr val="374154"/>
                </a:solidFill>
              </a:rPr>
              <a:t>AI</a:t>
            </a:r>
            <a:r>
              <a:rPr lang="zh-CN" altLang="en-US" sz="2000" b="1" dirty="0">
                <a:solidFill>
                  <a:srgbClr val="374154"/>
                </a:solidFill>
              </a:rPr>
              <a:t>集群服务器架构：</a:t>
            </a:r>
            <a:r>
              <a:rPr lang="zh-CN" altLang="en-US" sz="1800" dirty="0">
                <a:solidFill>
                  <a:srgbClr val="374154"/>
                </a:solidFill>
              </a:rPr>
              <a:t>参数服务器模式 </a:t>
            </a:r>
            <a:r>
              <a:rPr lang="en-US" altLang="zh-CN" sz="1800" dirty="0">
                <a:solidFill>
                  <a:srgbClr val="374154"/>
                </a:solidFill>
              </a:rPr>
              <a:t>–</a:t>
            </a:r>
            <a:r>
              <a:rPr lang="zh-CN" altLang="en-US" sz="1800" dirty="0">
                <a:solidFill>
                  <a:srgbClr val="374154"/>
                </a:solidFill>
              </a:rPr>
              <a:t> 同步与异步并行 </a:t>
            </a:r>
            <a:r>
              <a:rPr lang="en-US" altLang="zh-CN" sz="1800" dirty="0">
                <a:solidFill>
                  <a:srgbClr val="374154"/>
                </a:solidFill>
              </a:rPr>
              <a:t>-</a:t>
            </a:r>
            <a:r>
              <a:rPr lang="zh-CN" altLang="en-US" sz="1800" dirty="0">
                <a:solidFill>
                  <a:srgbClr val="374154"/>
                </a:solidFill>
              </a:rPr>
              <a:t> 环同步算法</a:t>
            </a:r>
            <a:endParaRPr lang="en-US" altLang="zh-CN" sz="2000" b="1" dirty="0">
              <a:solidFill>
                <a:srgbClr val="374154"/>
              </a:solidFill>
            </a:endParaRPr>
          </a:p>
          <a:p>
            <a:pPr lvl="1"/>
            <a:r>
              <a:rPr lang="en-US" altLang="zh-CN" sz="2000" b="1" dirty="0">
                <a:solidFill>
                  <a:srgbClr val="374154"/>
                </a:solidFill>
              </a:rPr>
              <a:t>AI</a:t>
            </a:r>
            <a:r>
              <a:rPr lang="zh-CN" altLang="en-US" sz="2000" b="1" dirty="0">
                <a:solidFill>
                  <a:srgbClr val="374154"/>
                </a:solidFill>
              </a:rPr>
              <a:t>集群软硬件通信：</a:t>
            </a:r>
            <a:r>
              <a:rPr lang="zh-CN" altLang="en-US" sz="1800" dirty="0">
                <a:solidFill>
                  <a:srgbClr val="374154"/>
                </a:solidFill>
              </a:rPr>
              <a:t>通信软硬件实现 </a:t>
            </a:r>
            <a:r>
              <a:rPr lang="en-US" altLang="zh-CN" sz="1800" dirty="0">
                <a:solidFill>
                  <a:srgbClr val="374154"/>
                </a:solidFill>
              </a:rPr>
              <a:t>-</a:t>
            </a:r>
            <a:r>
              <a:rPr lang="zh-CN" altLang="en-US" sz="1800" dirty="0">
                <a:solidFill>
                  <a:srgbClr val="374154"/>
                </a:solidFill>
              </a:rPr>
              <a:t> 通信实现方式</a:t>
            </a:r>
            <a:endParaRPr lang="en-US" altLang="zh-CN" sz="1800" dirty="0">
              <a:solidFill>
                <a:srgbClr val="374154"/>
              </a:solidFill>
            </a:endParaRPr>
          </a:p>
          <a:p>
            <a:pPr lvl="1"/>
            <a:r>
              <a:rPr lang="zh-CN" altLang="en-US" sz="2000" b="1" dirty="0">
                <a:solidFill>
                  <a:srgbClr val="374154"/>
                </a:solidFill>
              </a:rPr>
              <a:t>分布式通信原语：</a:t>
            </a:r>
            <a:r>
              <a:rPr lang="zh-CN" altLang="en-US" sz="1800" dirty="0">
                <a:solidFill>
                  <a:srgbClr val="374154"/>
                </a:solidFill>
              </a:rPr>
              <a:t>通信原语</a:t>
            </a:r>
            <a:endParaRPr lang="en-US" altLang="zh-CN" sz="1800" dirty="0">
              <a:solidFill>
                <a:srgbClr val="374154"/>
              </a:solidFill>
            </a:endParaRPr>
          </a:p>
          <a:p>
            <a:pPr lvl="1"/>
            <a:r>
              <a:rPr lang="zh-CN" altLang="en-US" sz="2000" b="1" dirty="0">
                <a:solidFill>
                  <a:srgbClr val="374154"/>
                </a:solidFill>
              </a:rPr>
              <a:t>框架分布式功能</a:t>
            </a:r>
            <a:r>
              <a:rPr lang="zh-CN" altLang="en-US" sz="2000" dirty="0">
                <a:solidFill>
                  <a:srgbClr val="374154"/>
                </a:solidFill>
              </a:rPr>
              <a:t>：</a:t>
            </a:r>
            <a:r>
              <a:rPr lang="zh-CN" altLang="en-US" sz="1800" dirty="0">
                <a:solidFill>
                  <a:srgbClr val="374154"/>
                </a:solidFill>
              </a:rPr>
              <a:t>并行处理硬件架构 </a:t>
            </a:r>
            <a:r>
              <a:rPr lang="en-US" altLang="zh-CN" sz="1800" dirty="0">
                <a:solidFill>
                  <a:srgbClr val="374154"/>
                </a:solidFill>
              </a:rPr>
              <a:t>–</a:t>
            </a:r>
            <a:r>
              <a:rPr lang="zh-CN" altLang="en-US" sz="1800" dirty="0">
                <a:solidFill>
                  <a:srgbClr val="374154"/>
                </a:solidFill>
              </a:rPr>
              <a:t> </a:t>
            </a:r>
            <a:r>
              <a:rPr lang="en-US" altLang="zh-CN" sz="1800" dirty="0">
                <a:solidFill>
                  <a:srgbClr val="374154"/>
                </a:solidFill>
              </a:rPr>
              <a:t>AI</a:t>
            </a:r>
            <a:r>
              <a:rPr lang="zh-CN" altLang="en-US" sz="1800" dirty="0">
                <a:solidFill>
                  <a:srgbClr val="374154"/>
                </a:solidFill>
              </a:rPr>
              <a:t>框架中的分布式训练</a:t>
            </a:r>
            <a:endParaRPr lang="en-US" altLang="zh-CN" sz="2000" dirty="0">
              <a:solidFill>
                <a:srgbClr val="374154"/>
              </a:solidFill>
            </a:endParaRPr>
          </a:p>
          <a:p>
            <a:pPr lvl="1"/>
            <a:endParaRPr lang="en-US" altLang="zh-CN" sz="2000" b="1" dirty="0">
              <a:solidFill>
                <a:srgbClr val="374154"/>
              </a:solidFill>
            </a:endParaRPr>
          </a:p>
          <a:p>
            <a:pPr lvl="1"/>
            <a:r>
              <a:rPr lang="zh-CN" altLang="en-US" sz="2000" b="1" dirty="0">
                <a:solidFill>
                  <a:srgbClr val="374154"/>
                </a:solidFill>
              </a:rPr>
              <a:t>大模型算法：</a:t>
            </a:r>
            <a:r>
              <a:rPr lang="zh-CN" altLang="en-US" sz="1800" dirty="0">
                <a:solidFill>
                  <a:srgbClr val="374154"/>
                </a:solidFill>
              </a:rPr>
              <a:t>挑战 </a:t>
            </a:r>
            <a:r>
              <a:rPr lang="en-US" altLang="zh-CN" sz="1800" dirty="0">
                <a:solidFill>
                  <a:srgbClr val="374154"/>
                </a:solidFill>
              </a:rPr>
              <a:t>–</a:t>
            </a:r>
            <a:r>
              <a:rPr lang="zh-CN" altLang="en-US" sz="1800" dirty="0">
                <a:solidFill>
                  <a:srgbClr val="374154"/>
                </a:solidFill>
              </a:rPr>
              <a:t> 算法结构 </a:t>
            </a:r>
            <a:r>
              <a:rPr lang="en-US" altLang="zh-CN" sz="1800" dirty="0">
                <a:solidFill>
                  <a:srgbClr val="374154"/>
                </a:solidFill>
              </a:rPr>
              <a:t>–</a:t>
            </a:r>
            <a:r>
              <a:rPr lang="zh-CN" altLang="en-US" sz="1800" dirty="0">
                <a:solidFill>
                  <a:srgbClr val="374154"/>
                </a:solidFill>
              </a:rPr>
              <a:t> </a:t>
            </a:r>
            <a:r>
              <a:rPr lang="en-US" altLang="zh-CN" sz="1800" dirty="0">
                <a:solidFill>
                  <a:srgbClr val="374154"/>
                </a:solidFill>
              </a:rPr>
              <a:t>SOTA</a:t>
            </a:r>
            <a:r>
              <a:rPr lang="zh-CN" altLang="en-US" sz="1800" dirty="0">
                <a:solidFill>
                  <a:srgbClr val="374154"/>
                </a:solidFill>
              </a:rPr>
              <a:t>大模型</a:t>
            </a:r>
            <a:endParaRPr lang="en-US" altLang="zh-CN" sz="1600" dirty="0">
              <a:solidFill>
                <a:srgbClr val="374154"/>
              </a:solidFill>
            </a:endParaRPr>
          </a:p>
          <a:p>
            <a:pPr lvl="1"/>
            <a:r>
              <a:rPr lang="zh-CN" altLang="en-US" sz="2000" b="1" dirty="0">
                <a:solidFill>
                  <a:srgbClr val="374154"/>
                </a:solidFill>
              </a:rPr>
              <a:t>分布式并行：</a:t>
            </a:r>
            <a:r>
              <a:rPr lang="zh-CN" altLang="en-US" sz="1800" dirty="0">
                <a:solidFill>
                  <a:srgbClr val="374154"/>
                </a:solidFill>
              </a:rPr>
              <a:t>数据并行 </a:t>
            </a:r>
            <a:r>
              <a:rPr lang="en-US" altLang="zh-CN" sz="1800" dirty="0">
                <a:solidFill>
                  <a:srgbClr val="374154"/>
                </a:solidFill>
              </a:rPr>
              <a:t>–</a:t>
            </a:r>
            <a:r>
              <a:rPr lang="zh-CN" altLang="en-US" sz="1800" dirty="0">
                <a:solidFill>
                  <a:srgbClr val="374154"/>
                </a:solidFill>
              </a:rPr>
              <a:t> 张量并行 </a:t>
            </a:r>
            <a:r>
              <a:rPr lang="en-US" altLang="zh-CN" sz="1800" dirty="0">
                <a:solidFill>
                  <a:srgbClr val="374154"/>
                </a:solidFill>
              </a:rPr>
              <a:t>–</a:t>
            </a:r>
            <a:r>
              <a:rPr lang="zh-CN" altLang="en-US" sz="1800" dirty="0">
                <a:solidFill>
                  <a:srgbClr val="374154"/>
                </a:solidFill>
              </a:rPr>
              <a:t> 自动并行 </a:t>
            </a:r>
            <a:r>
              <a:rPr lang="en-US" altLang="zh-CN" sz="1800" dirty="0">
                <a:solidFill>
                  <a:srgbClr val="374154"/>
                </a:solidFill>
              </a:rPr>
              <a:t>–</a:t>
            </a:r>
            <a:r>
              <a:rPr lang="zh-CN" altLang="en-US" sz="1800" dirty="0">
                <a:solidFill>
                  <a:srgbClr val="374154"/>
                </a:solidFill>
              </a:rPr>
              <a:t> 多维混合并行</a:t>
            </a:r>
            <a:endParaRPr lang="en-US" altLang="zh-CN" sz="1800" dirty="0">
              <a:solidFill>
                <a:srgbClr val="374154"/>
              </a:solidFill>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E0F07-97BA-A04A-A03C-A75925B2D8E1}"/>
              </a:ext>
            </a:extLst>
          </p:cNvPr>
          <p:cNvSpPr>
            <a:spLocks noGrp="1"/>
          </p:cNvSpPr>
          <p:nvPr>
            <p:ph type="title"/>
          </p:nvPr>
        </p:nvSpPr>
        <p:spPr/>
        <p:txBody>
          <a:bodyPr/>
          <a:lstStyle/>
          <a:p>
            <a:r>
              <a:rPr kumimoji="1" lang="zh-CN" altLang="en-US" dirty="0">
                <a:solidFill>
                  <a:srgbClr val="C00000"/>
                </a:solidFill>
              </a:rPr>
              <a:t>人工智能发展与大规模分布式训练关系</a:t>
            </a:r>
          </a:p>
        </p:txBody>
      </p:sp>
      <p:pic>
        <p:nvPicPr>
          <p:cNvPr id="4" name="图形 3">
            <a:extLst>
              <a:ext uri="{FF2B5EF4-FFF2-40B4-BE49-F238E27FC236}">
                <a16:creationId xmlns:a16="http://schemas.microsoft.com/office/drawing/2014/main" id="{EA74B3F0-9443-7245-BB5A-7F792AE800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6937" y="1556792"/>
            <a:ext cx="11302887" cy="4267204"/>
          </a:xfrm>
          <a:prstGeom prst="rect">
            <a:avLst/>
          </a:prstGeom>
        </p:spPr>
      </p:pic>
    </p:spTree>
    <p:extLst>
      <p:ext uri="{BB962C8B-B14F-4D97-AF65-F5344CB8AC3E}">
        <p14:creationId xmlns:p14="http://schemas.microsoft.com/office/powerpoint/2010/main" val="4097915622"/>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从串行计算到并行计算</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6" y="1412776"/>
            <a:ext cx="5690770" cy="4608512"/>
          </a:xfrm>
        </p:spPr>
        <p:txBody>
          <a:bodyPr/>
          <a:lstStyle/>
          <a:p>
            <a:r>
              <a:rPr lang="zh-CN" altLang="en-US" dirty="0"/>
              <a:t>深度学习训练的趋势</a:t>
            </a:r>
            <a:endParaRPr lang="en-US" altLang="zh-CN" dirty="0"/>
          </a:p>
          <a:p>
            <a:r>
              <a:rPr lang="zh-CN" altLang="en-US" dirty="0"/>
              <a:t>更优的模型 </a:t>
            </a:r>
            <a:r>
              <a:rPr lang="en-US" altLang="zh-CN" dirty="0"/>
              <a:t>-&gt; </a:t>
            </a:r>
            <a:r>
              <a:rPr lang="zh-CN" altLang="en-US" dirty="0"/>
              <a:t>更大的计算复杂度</a:t>
            </a:r>
            <a:endParaRPr lang="en-US" altLang="zh-CN" dirty="0"/>
          </a:p>
          <a:p>
            <a:r>
              <a:rPr lang="zh-CN" altLang="en-US" dirty="0"/>
              <a:t>深度学习训练需要巨大的并行能力</a:t>
            </a:r>
            <a:endParaRPr lang="en-US" altLang="zh-CN" dirty="0"/>
          </a:p>
          <a:p>
            <a:endParaRPr lang="en-US" altLang="zh-CN" dirty="0"/>
          </a:p>
          <a:p>
            <a:r>
              <a:rPr lang="en-US" altLang="zh-CN" sz="1800" b="1" dirty="0"/>
              <a:t>e.g. </a:t>
            </a:r>
            <a:r>
              <a:rPr lang="zh-CN" altLang="en-US" sz="1800" b="1" dirty="0"/>
              <a:t>语言模型：</a:t>
            </a:r>
            <a:endParaRPr lang="en-US" altLang="zh-CN" sz="1800" b="1" dirty="0"/>
          </a:p>
          <a:p>
            <a:pPr lvl="1"/>
            <a:r>
              <a:rPr lang="zh-CN" altLang="en-US" sz="1600" dirty="0"/>
              <a:t> </a:t>
            </a:r>
            <a:r>
              <a:rPr lang="en-US" altLang="zh-CN" sz="1600" dirty="0"/>
              <a:t>BERT(Large) </a:t>
            </a:r>
            <a:r>
              <a:rPr lang="zh-CN" altLang="en-US" sz="1600" dirty="0"/>
              <a:t>用 </a:t>
            </a:r>
            <a:r>
              <a:rPr lang="en-US" altLang="zh-CN" sz="1600" dirty="0"/>
              <a:t>V100 GPU</a:t>
            </a:r>
            <a:r>
              <a:rPr lang="zh-CN" altLang="en-US" sz="1600" dirty="0"/>
              <a:t>训练需时 </a:t>
            </a:r>
            <a:r>
              <a:rPr lang="en-US" altLang="zh-CN" sz="1600" dirty="0"/>
              <a:t>&gt;1</a:t>
            </a:r>
            <a:r>
              <a:rPr lang="zh-CN" altLang="en-US" sz="1600" dirty="0"/>
              <a:t>个月</a:t>
            </a:r>
            <a:endParaRPr lang="en-US" sz="1600" dirty="0"/>
          </a:p>
        </p:txBody>
      </p:sp>
      <p:pic>
        <p:nvPicPr>
          <p:cNvPr id="1026" name="Picture 2" descr="SE-ResNeXt-101(32x4d) &#10;95 &#10;SE-ResNeX -50(32x4d) &#10;aeption &#10;SE-ResNet 1 &#10;NASNet-A-Large &#10;Ilnception-ResNet-v2 &#10;SENet-154 &#10;IPathNet-131 &#10;eXt-101(64x4d) &#10;DenseNet-2010 &#10;sNet-152 &#10;FB-ResNet-152 &#10;'ResNet-50 &#10;nseNet-169 &#10;DualPathNet-68 &#10;Caffe-ResNet-101 &#10;DenseNet-121 &#10;CNAS t- -Mobile &#10;• ResNet-34 &#10;BN-lnception &#10;MobileNet-v2 &#10;90 &#10;esNet-18 &#10;MobileNet-v1 &#10;GoogLeNet &#10;ShuffleNet &#10;SqueezeNet-v1.1 &#10;SqueezeNet-v 1.0 &#10;80 &#10;AlexNet &#10;5 &#10;VGG-13 BN &#10;VGG-II &#10;BN &#10;VGG-19 BN &#10;VGG-16 BN &#10;VGG-19 &#10;VGG-16 &#10;VGG-II &#10;10 &#10;VGG-13 &#10;IM &#10;5M IOM &#10;15 &#10;50M 75M IOOM &#10;150M &#10;20 &#10;25 &#10;Operations [G-FLOPs]">
            <a:extLst>
              <a:ext uri="{FF2B5EF4-FFF2-40B4-BE49-F238E27FC236}">
                <a16:creationId xmlns:a16="http://schemas.microsoft.com/office/drawing/2014/main" id="{31D51999-43F8-4BB2-92EC-27F69887E36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8381" y="980728"/>
            <a:ext cx="5256284" cy="524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355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00017" y="1407837"/>
            <a:ext cx="3890570" cy="4608512"/>
          </a:xfrm>
        </p:spPr>
        <p:txBody>
          <a:bodyPr/>
          <a:lstStyle/>
          <a:p>
            <a:pPr marL="342900" indent="-342900">
              <a:buFont typeface="+mj-lt"/>
              <a:buAutoNum type="arabicPeriod"/>
            </a:pPr>
            <a:r>
              <a:rPr lang="zh-CN" altLang="en-US" sz="1800" dirty="0"/>
              <a:t>自监督学习方法，可以减少数据标注，降低训练研发成本</a:t>
            </a:r>
            <a:endParaRPr lang="en-US" altLang="zh-CN" sz="1800" dirty="0"/>
          </a:p>
          <a:p>
            <a:pPr marL="342900" indent="-342900">
              <a:buFont typeface="+mj-lt"/>
              <a:buAutoNum type="arabicPeriod"/>
            </a:pPr>
            <a:r>
              <a:rPr lang="zh-CN" altLang="en-US" sz="1800" dirty="0"/>
              <a:t>模型参数规模越大，有望进一步突破现有模型结构的精度局限</a:t>
            </a:r>
          </a:p>
          <a:p>
            <a:pPr marL="342900" indent="-342900">
              <a:buFont typeface="+mj-lt"/>
              <a:buAutoNum type="arabicPeriod"/>
            </a:pPr>
            <a:r>
              <a:rPr lang="zh-CN" altLang="en-US" sz="1800" dirty="0"/>
              <a:t>解决模型碎片化，提供预训练方案</a:t>
            </a:r>
          </a:p>
          <a:p>
            <a:pPr marL="0" indent="0">
              <a:buNone/>
            </a:pPr>
            <a:endParaRPr lang="en-US" altLang="zh-CN" sz="1800" dirty="0"/>
          </a:p>
          <a:p>
            <a:r>
              <a:rPr lang="en-US" altLang="zh-CN" sz="1800" b="1" dirty="0"/>
              <a:t>e.g. </a:t>
            </a:r>
            <a:r>
              <a:rPr lang="zh-CN" altLang="en-US" sz="1800" b="1" dirty="0"/>
              <a:t>语言模型 </a:t>
            </a:r>
            <a:r>
              <a:rPr lang="en-US" altLang="zh-CN" sz="1800" b="1" dirty="0"/>
              <a:t>GPT-3</a:t>
            </a:r>
          </a:p>
          <a:p>
            <a:pPr lvl="1"/>
            <a:r>
              <a:rPr lang="en-US" altLang="zh-CN" sz="1600" dirty="0"/>
              <a:t>8 </a:t>
            </a:r>
            <a:r>
              <a:rPr lang="zh-CN" altLang="en-US" sz="1600" dirty="0"/>
              <a:t>张 </a:t>
            </a:r>
            <a:r>
              <a:rPr lang="en-US" altLang="zh-CN" sz="1600" dirty="0"/>
              <a:t>V100</a:t>
            </a:r>
            <a:r>
              <a:rPr lang="zh-CN" altLang="en-US" sz="1600" dirty="0"/>
              <a:t>，训练时长 </a:t>
            </a:r>
            <a:r>
              <a:rPr lang="en-US" altLang="zh-CN" sz="1600" dirty="0"/>
              <a:t>36 </a:t>
            </a:r>
            <a:r>
              <a:rPr lang="zh-CN" altLang="en-US" sz="1600" dirty="0"/>
              <a:t>年</a:t>
            </a:r>
            <a:endParaRPr lang="en-US" altLang="zh-CN" sz="1600" dirty="0"/>
          </a:p>
          <a:p>
            <a:pPr lvl="1"/>
            <a:r>
              <a:rPr lang="en-US" altLang="zh-CN" sz="1600" dirty="0"/>
              <a:t>512 </a:t>
            </a:r>
            <a:r>
              <a:rPr lang="zh-CN" altLang="en-US" sz="1600" dirty="0"/>
              <a:t>张 </a:t>
            </a:r>
            <a:r>
              <a:rPr lang="en-US" altLang="zh-CN" sz="1600" dirty="0"/>
              <a:t>V100</a:t>
            </a:r>
            <a:r>
              <a:rPr lang="zh-CN" altLang="en-US" sz="1600" dirty="0"/>
              <a:t>，训练近 </a:t>
            </a:r>
            <a:r>
              <a:rPr lang="en-US" altLang="zh-CN" sz="1600" dirty="0"/>
              <a:t>7 </a:t>
            </a:r>
            <a:r>
              <a:rPr lang="zh-CN" altLang="en-US" sz="1600" dirty="0"/>
              <a:t>个月</a:t>
            </a:r>
            <a:endParaRPr lang="en-US" sz="1600" dirty="0"/>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61414427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29C5BE4-49AF-7E4D-A165-5D976B83A57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Question?</a:t>
            </a:r>
            <a:endParaRPr lang="zh-CN" altLang="en-US"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27513EA9-91DF-F44B-81DF-38F7FA3C64D4}"/>
              </a:ext>
            </a:extLst>
          </p:cNvPr>
          <p:cNvSpPr>
            <a:spLocks noGrp="1"/>
          </p:cNvSpPr>
          <p:nvPr>
            <p:ph sz="half" idx="1"/>
          </p:nvPr>
        </p:nvSpPr>
        <p:spPr/>
        <p:txBody>
          <a:bodyPr/>
          <a:lstStyle/>
          <a:p>
            <a:r>
              <a:rPr lang="zh-CN" altLang="en-US" dirty="0"/>
              <a:t>一味让模型变大、参数量爆炸式增长，就是真的智能？</a:t>
            </a:r>
            <a:endParaRPr lang="en-US" altLang="zh-CN" dirty="0"/>
          </a:p>
          <a:p>
            <a:r>
              <a:rPr lang="zh-CN" altLang="en-US" dirty="0"/>
              <a:t>大模型能真正让机器迈向智能？</a:t>
            </a:r>
          </a:p>
          <a:p>
            <a:endParaRPr lang="zh-CN" altLang="en-US" dirty="0"/>
          </a:p>
        </p:txBody>
      </p:sp>
    </p:spTree>
    <p:extLst>
      <p:ext uri="{BB962C8B-B14F-4D97-AF65-F5344CB8AC3E}">
        <p14:creationId xmlns:p14="http://schemas.microsoft.com/office/powerpoint/2010/main" val="1209073277"/>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分布式深度学习的意义</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268760"/>
            <a:ext cx="10963473" cy="475798"/>
          </a:xfrm>
        </p:spPr>
        <p:txBody>
          <a:bodyPr/>
          <a:lstStyle/>
          <a:p>
            <a:r>
              <a:rPr lang="zh-CN" altLang="en-US" b="1" dirty="0"/>
              <a:t>深度学习训练耗时：</a:t>
            </a:r>
            <a:endParaRPr lang="en-US" altLang="zh-CN"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509054" y="3861199"/>
            <a:ext cx="240149" cy="1656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7911451" y="2727090"/>
            <a:ext cx="240150" cy="3924218"/>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3924218 h 3924218"/>
                      <a:gd name="connsiteX1" fmla="*/ 120075 w 240150"/>
                      <a:gd name="connsiteY1" fmla="*/ 3904206 h 3924218"/>
                      <a:gd name="connsiteX2" fmla="*/ 120075 w 240150"/>
                      <a:gd name="connsiteY2" fmla="*/ 3263511 h 3924218"/>
                      <a:gd name="connsiteX3" fmla="*/ 120075 w 240150"/>
                      <a:gd name="connsiteY3" fmla="*/ 2680479 h 3924218"/>
                      <a:gd name="connsiteX4" fmla="*/ 120075 w 240150"/>
                      <a:gd name="connsiteY4" fmla="*/ 1982121 h 3924218"/>
                      <a:gd name="connsiteX5" fmla="*/ 0 w 240150"/>
                      <a:gd name="connsiteY5" fmla="*/ 1962109 h 3924218"/>
                      <a:gd name="connsiteX6" fmla="*/ 120075 w 240150"/>
                      <a:gd name="connsiteY6" fmla="*/ 1942097 h 3924218"/>
                      <a:gd name="connsiteX7" fmla="*/ 120075 w 240150"/>
                      <a:gd name="connsiteY7" fmla="*/ 1301402 h 3924218"/>
                      <a:gd name="connsiteX8" fmla="*/ 120075 w 240150"/>
                      <a:gd name="connsiteY8" fmla="*/ 699149 h 3924218"/>
                      <a:gd name="connsiteX9" fmla="*/ 120075 w 240150"/>
                      <a:gd name="connsiteY9" fmla="*/ 20012 h 3924218"/>
                      <a:gd name="connsiteX10" fmla="*/ 240150 w 240150"/>
                      <a:gd name="connsiteY10" fmla="*/ 0 h 3924218"/>
                      <a:gd name="connsiteX11" fmla="*/ 240150 w 240150"/>
                      <a:gd name="connsiteY11" fmla="*/ 536310 h 3924218"/>
                      <a:gd name="connsiteX12" fmla="*/ 240150 w 240150"/>
                      <a:gd name="connsiteY12" fmla="*/ 1111862 h 3924218"/>
                      <a:gd name="connsiteX13" fmla="*/ 240150 w 240150"/>
                      <a:gd name="connsiteY13" fmla="*/ 1687414 h 3924218"/>
                      <a:gd name="connsiteX14" fmla="*/ 240150 w 240150"/>
                      <a:gd name="connsiteY14" fmla="*/ 2262966 h 3924218"/>
                      <a:gd name="connsiteX15" fmla="*/ 240150 w 240150"/>
                      <a:gd name="connsiteY15" fmla="*/ 2917002 h 3924218"/>
                      <a:gd name="connsiteX16" fmla="*/ 240150 w 240150"/>
                      <a:gd name="connsiteY16" fmla="*/ 3924218 h 3924218"/>
                      <a:gd name="connsiteX0" fmla="*/ 240150 w 240150"/>
                      <a:gd name="connsiteY0" fmla="*/ 3924218 h 3924218"/>
                      <a:gd name="connsiteX1" fmla="*/ 120075 w 240150"/>
                      <a:gd name="connsiteY1" fmla="*/ 3904206 h 3924218"/>
                      <a:gd name="connsiteX2" fmla="*/ 120075 w 240150"/>
                      <a:gd name="connsiteY2" fmla="*/ 3225069 h 3924218"/>
                      <a:gd name="connsiteX3" fmla="*/ 120075 w 240150"/>
                      <a:gd name="connsiteY3" fmla="*/ 2584374 h 3924218"/>
                      <a:gd name="connsiteX4" fmla="*/ 120075 w 240150"/>
                      <a:gd name="connsiteY4" fmla="*/ 1982121 h 3924218"/>
                      <a:gd name="connsiteX5" fmla="*/ 0 w 240150"/>
                      <a:gd name="connsiteY5" fmla="*/ 1962109 h 3924218"/>
                      <a:gd name="connsiteX6" fmla="*/ 120075 w 240150"/>
                      <a:gd name="connsiteY6" fmla="*/ 1942097 h 3924218"/>
                      <a:gd name="connsiteX7" fmla="*/ 120075 w 240150"/>
                      <a:gd name="connsiteY7" fmla="*/ 1359065 h 3924218"/>
                      <a:gd name="connsiteX8" fmla="*/ 120075 w 240150"/>
                      <a:gd name="connsiteY8" fmla="*/ 776032 h 3924218"/>
                      <a:gd name="connsiteX9" fmla="*/ 120075 w 240150"/>
                      <a:gd name="connsiteY9" fmla="*/ 20012 h 3924218"/>
                      <a:gd name="connsiteX10" fmla="*/ 240150 w 240150"/>
                      <a:gd name="connsiteY10" fmla="*/ 0 h 392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3924218" stroke="0" extrusionOk="0">
                        <a:moveTo>
                          <a:pt x="240150" y="3924218"/>
                        </a:moveTo>
                        <a:cubicBezTo>
                          <a:pt x="175558" y="3924160"/>
                          <a:pt x="119410" y="3914966"/>
                          <a:pt x="120075" y="3904206"/>
                        </a:cubicBezTo>
                        <a:cubicBezTo>
                          <a:pt x="136565" y="3658818"/>
                          <a:pt x="136837" y="3582428"/>
                          <a:pt x="120075" y="3263511"/>
                        </a:cubicBezTo>
                        <a:cubicBezTo>
                          <a:pt x="103313" y="2944594"/>
                          <a:pt x="146695" y="2945651"/>
                          <a:pt x="120075" y="2680479"/>
                        </a:cubicBezTo>
                        <a:cubicBezTo>
                          <a:pt x="93455" y="2415307"/>
                          <a:pt x="110281" y="2287473"/>
                          <a:pt x="120075" y="1982121"/>
                        </a:cubicBezTo>
                        <a:cubicBezTo>
                          <a:pt x="115131" y="1974972"/>
                          <a:pt x="60251" y="1970803"/>
                          <a:pt x="0" y="1962109"/>
                        </a:cubicBezTo>
                        <a:cubicBezTo>
                          <a:pt x="68870" y="1963044"/>
                          <a:pt x="118531" y="1954015"/>
                          <a:pt x="120075" y="1942097"/>
                        </a:cubicBezTo>
                        <a:cubicBezTo>
                          <a:pt x="110615" y="1723561"/>
                          <a:pt x="118516" y="1446788"/>
                          <a:pt x="120075" y="1301402"/>
                        </a:cubicBezTo>
                        <a:cubicBezTo>
                          <a:pt x="121634" y="1156016"/>
                          <a:pt x="96069" y="833841"/>
                          <a:pt x="120075" y="699149"/>
                        </a:cubicBezTo>
                        <a:cubicBezTo>
                          <a:pt x="144081" y="564457"/>
                          <a:pt x="97757" y="288566"/>
                          <a:pt x="120075" y="20012"/>
                        </a:cubicBezTo>
                        <a:cubicBezTo>
                          <a:pt x="110502" y="9176"/>
                          <a:pt x="174993" y="-12159"/>
                          <a:pt x="240150" y="0"/>
                        </a:cubicBezTo>
                        <a:cubicBezTo>
                          <a:pt x="261156" y="156246"/>
                          <a:pt x="264262" y="268360"/>
                          <a:pt x="240150" y="536310"/>
                        </a:cubicBezTo>
                        <a:cubicBezTo>
                          <a:pt x="216039" y="804260"/>
                          <a:pt x="221785" y="894484"/>
                          <a:pt x="240150" y="1111862"/>
                        </a:cubicBezTo>
                        <a:cubicBezTo>
                          <a:pt x="258515" y="1329240"/>
                          <a:pt x="226889" y="1433792"/>
                          <a:pt x="240150" y="1687414"/>
                        </a:cubicBezTo>
                        <a:cubicBezTo>
                          <a:pt x="253411" y="1941036"/>
                          <a:pt x="251344" y="2109527"/>
                          <a:pt x="240150" y="2262966"/>
                        </a:cubicBezTo>
                        <a:cubicBezTo>
                          <a:pt x="228956" y="2416405"/>
                          <a:pt x="215162" y="2607512"/>
                          <a:pt x="240150" y="2917002"/>
                        </a:cubicBezTo>
                        <a:cubicBezTo>
                          <a:pt x="265138" y="3226492"/>
                          <a:pt x="239928" y="3596622"/>
                          <a:pt x="240150" y="3924218"/>
                        </a:cubicBezTo>
                        <a:close/>
                      </a:path>
                      <a:path w="240150" h="3924218" fill="none" extrusionOk="0">
                        <a:moveTo>
                          <a:pt x="240150" y="3924218"/>
                        </a:moveTo>
                        <a:cubicBezTo>
                          <a:pt x="174998" y="3925142"/>
                          <a:pt x="118634" y="3916043"/>
                          <a:pt x="120075" y="3904206"/>
                        </a:cubicBezTo>
                        <a:cubicBezTo>
                          <a:pt x="130946" y="3726890"/>
                          <a:pt x="128120" y="3381830"/>
                          <a:pt x="120075" y="3225069"/>
                        </a:cubicBezTo>
                        <a:cubicBezTo>
                          <a:pt x="112030" y="3068308"/>
                          <a:pt x="128222" y="2760584"/>
                          <a:pt x="120075" y="2584374"/>
                        </a:cubicBezTo>
                        <a:cubicBezTo>
                          <a:pt x="111928" y="2408164"/>
                          <a:pt x="126560" y="2250000"/>
                          <a:pt x="120075" y="1982121"/>
                        </a:cubicBezTo>
                        <a:cubicBezTo>
                          <a:pt x="119387" y="1972577"/>
                          <a:pt x="61375" y="1961689"/>
                          <a:pt x="0" y="1962109"/>
                        </a:cubicBezTo>
                        <a:cubicBezTo>
                          <a:pt x="65862" y="1964284"/>
                          <a:pt x="119009" y="1954359"/>
                          <a:pt x="120075" y="1942097"/>
                        </a:cubicBezTo>
                        <a:cubicBezTo>
                          <a:pt x="118988" y="1814530"/>
                          <a:pt x="138503" y="1626559"/>
                          <a:pt x="120075" y="1359065"/>
                        </a:cubicBezTo>
                        <a:cubicBezTo>
                          <a:pt x="101647" y="1091571"/>
                          <a:pt x="126956" y="930706"/>
                          <a:pt x="120075" y="776032"/>
                        </a:cubicBezTo>
                        <a:cubicBezTo>
                          <a:pt x="113194" y="621358"/>
                          <a:pt x="144433" y="213731"/>
                          <a:pt x="120075" y="20012"/>
                        </a:cubicBezTo>
                        <a:cubicBezTo>
                          <a:pt x="127581" y="15342"/>
                          <a:pt x="176264" y="-2048"/>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3482211" y="4976025"/>
            <a:ext cx="2293833" cy="276999"/>
          </a:xfrm>
          <a:prstGeom prst="rect">
            <a:avLst/>
          </a:prstGeom>
          <a:noFill/>
        </p:spPr>
        <p:txBody>
          <a:bodyPr wrap="none" lIns="0" tIns="0" rIns="0" bIns="0" rtlCol="0">
            <a:spAutoFit/>
          </a:bodyPr>
          <a:lstStyle/>
          <a:p>
            <a:pPr algn="ctr"/>
            <a:r>
              <a:rPr lang="en-US" altLang="zh-CN" dirty="0">
                <a:solidFill>
                  <a:srgbClr val="374154"/>
                </a:solidFill>
                <a:latin typeface="+mj-ea"/>
                <a:ea typeface="+mj-ea"/>
              </a:rPr>
              <a:t>Moore</a:t>
            </a:r>
            <a:r>
              <a:rPr lang="zh-CN" altLang="en-US" dirty="0">
                <a:solidFill>
                  <a:srgbClr val="374154"/>
                </a:solidFill>
                <a:latin typeface="+mj-ea"/>
                <a:ea typeface="+mj-ea"/>
              </a:rPr>
              <a:t>定律</a:t>
            </a:r>
            <a:r>
              <a:rPr lang="en-US" altLang="zh-CN" dirty="0">
                <a:solidFill>
                  <a:srgbClr val="374154"/>
                </a:solidFill>
                <a:latin typeface="+mj-ea"/>
                <a:ea typeface="+mj-ea"/>
              </a:rPr>
              <a:t>+</a:t>
            </a:r>
            <a:r>
              <a:rPr lang="zh-CN" altLang="en-US" dirty="0">
                <a:solidFill>
                  <a:srgbClr val="374154"/>
                </a:solidFill>
                <a:latin typeface="+mj-ea"/>
                <a:ea typeface="+mj-ea"/>
              </a:rPr>
              <a:t>算法优化</a:t>
            </a:r>
            <a:endParaRPr lang="en-US" altLang="zh-CN" dirty="0">
              <a:solidFill>
                <a:srgbClr val="374154"/>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7602155" y="4976025"/>
            <a:ext cx="1040199" cy="276999"/>
          </a:xfrm>
          <a:prstGeom prst="rect">
            <a:avLst/>
          </a:prstGeom>
          <a:noFill/>
        </p:spPr>
        <p:txBody>
          <a:bodyPr wrap="square" lIns="0" tIns="0" rIns="0" bIns="0" rtlCol="0">
            <a:spAutoFit/>
          </a:bodyPr>
          <a:lstStyle/>
          <a:p>
            <a:pPr algn="l"/>
            <a:r>
              <a:rPr lang="zh-CN" altLang="en-US" dirty="0">
                <a:solidFill>
                  <a:srgbClr val="374154"/>
                </a:solidFill>
                <a:latin typeface="+mj-ea"/>
                <a:ea typeface="+mj-ea"/>
              </a:rPr>
              <a:t>可变因素</a:t>
            </a:r>
            <a:endParaRPr lang="en-US" dirty="0" err="1">
              <a:solidFill>
                <a:srgbClr val="374154"/>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67148"/>
            <a:chOff x="3039255" y="1988840"/>
            <a:chExt cx="5939446" cy="106714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4990212" y="2778989"/>
              <a:ext cx="2077492"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模型相关，相对固定</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可变因素</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81957" y="414637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t>计算速率：</a:t>
            </a:r>
            <a:endParaRPr lang="en-US" altLang="zh-CN" b="1" dirty="0"/>
          </a:p>
        </p:txBody>
      </p:sp>
    </p:spTree>
    <p:extLst>
      <p:ext uri="{BB962C8B-B14F-4D97-AF65-F5344CB8AC3E}">
        <p14:creationId xmlns:p14="http://schemas.microsoft.com/office/powerpoint/2010/main" val="248792806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分布式深度学习的意义</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268760"/>
            <a:ext cx="10963473" cy="475798"/>
          </a:xfrm>
        </p:spPr>
        <p:txBody>
          <a:bodyPr/>
          <a:lstStyle/>
          <a:p>
            <a:r>
              <a:rPr lang="zh-CN" altLang="en-US" b="1" dirty="0"/>
              <a:t>深度学习训练耗时：</a:t>
            </a:r>
            <a:endParaRPr lang="en-US" altLang="zh-CN"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437046" y="3861199"/>
            <a:ext cx="240149" cy="1656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6147034" y="4311267"/>
            <a:ext cx="240150" cy="755864"/>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 name="connsiteX7" fmla="*/ 240150 w 240150"/>
                      <a:gd name="connsiteY7" fmla="*/ 393049 h 755864"/>
                      <a:gd name="connsiteX8" fmla="*/ 240150 w 240150"/>
                      <a:gd name="connsiteY8" fmla="*/ 755864 h 755864"/>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50" h="755864" stroke="0" extrusionOk="0">
                        <a:moveTo>
                          <a:pt x="240150" y="755864"/>
                        </a:moveTo>
                        <a:cubicBezTo>
                          <a:pt x="175558" y="755806"/>
                          <a:pt x="119410" y="746612"/>
                          <a:pt x="120075" y="735852"/>
                        </a:cubicBezTo>
                        <a:cubicBezTo>
                          <a:pt x="117382" y="567238"/>
                          <a:pt x="131482" y="556074"/>
                          <a:pt x="120075" y="397944"/>
                        </a:cubicBezTo>
                        <a:cubicBezTo>
                          <a:pt x="119169" y="395612"/>
                          <a:pt x="70564" y="374924"/>
                          <a:pt x="0" y="377932"/>
                        </a:cubicBezTo>
                        <a:cubicBezTo>
                          <a:pt x="68508" y="378924"/>
                          <a:pt x="118174" y="370473"/>
                          <a:pt x="120075" y="357920"/>
                        </a:cubicBezTo>
                        <a:cubicBezTo>
                          <a:pt x="112875" y="199312"/>
                          <a:pt x="130336" y="182526"/>
                          <a:pt x="120075" y="20012"/>
                        </a:cubicBezTo>
                        <a:cubicBezTo>
                          <a:pt x="120203" y="6107"/>
                          <a:pt x="175252" y="3155"/>
                          <a:pt x="240150" y="0"/>
                        </a:cubicBezTo>
                        <a:cubicBezTo>
                          <a:pt x="257134" y="195592"/>
                          <a:pt x="229738" y="231867"/>
                          <a:pt x="240150" y="393049"/>
                        </a:cubicBezTo>
                        <a:cubicBezTo>
                          <a:pt x="250562" y="554231"/>
                          <a:pt x="253995" y="601965"/>
                          <a:pt x="240150" y="755864"/>
                        </a:cubicBezTo>
                        <a:close/>
                      </a:path>
                      <a:path w="240150" h="755864" fill="none" extrusionOk="0">
                        <a:moveTo>
                          <a:pt x="240150" y="755864"/>
                        </a:moveTo>
                        <a:cubicBezTo>
                          <a:pt x="172006" y="755905"/>
                          <a:pt x="120221" y="745369"/>
                          <a:pt x="120075" y="735852"/>
                        </a:cubicBezTo>
                        <a:cubicBezTo>
                          <a:pt x="109176" y="597117"/>
                          <a:pt x="108867" y="529793"/>
                          <a:pt x="120075" y="397944"/>
                        </a:cubicBezTo>
                        <a:cubicBezTo>
                          <a:pt x="117390" y="388833"/>
                          <a:pt x="68438" y="375325"/>
                          <a:pt x="0" y="377932"/>
                        </a:cubicBezTo>
                        <a:cubicBezTo>
                          <a:pt x="63869" y="377275"/>
                          <a:pt x="119479" y="369980"/>
                          <a:pt x="120075" y="357920"/>
                        </a:cubicBezTo>
                        <a:cubicBezTo>
                          <a:pt x="106651" y="256138"/>
                          <a:pt x="122685" y="169941"/>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4095458" y="4976025"/>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混合精度</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算子融合</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梯度累加</a:t>
            </a:r>
            <a:endParaRPr lang="en-US" altLang="zh-CN" dirty="0">
              <a:solidFill>
                <a:srgbClr val="FFC000"/>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5563327" y="4976025"/>
            <a:ext cx="1457033" cy="689804"/>
          </a:xfrm>
          <a:prstGeom prst="rect">
            <a:avLst/>
          </a:prstGeom>
          <a:noFill/>
        </p:spPr>
        <p:txBody>
          <a:bodyPr wrap="square" lIns="0" tIns="0" rIns="0" bIns="0" rtlCol="0">
            <a:spAutoFit/>
          </a:bodyPr>
          <a:lstStyle/>
          <a:p>
            <a:pPr algn="ctr">
              <a:lnSpc>
                <a:spcPct val="130000"/>
              </a:lnSpc>
            </a:pPr>
            <a:r>
              <a:rPr lang="zh-CN" altLang="en-US" dirty="0">
                <a:solidFill>
                  <a:srgbClr val="FFC000"/>
                </a:solidFill>
                <a:latin typeface="+mj-ea"/>
                <a:ea typeface="+mj-ea"/>
              </a:rPr>
              <a:t>服务器架构</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通信拓扑优化</a:t>
            </a:r>
            <a:endParaRPr lang="en-US" dirty="0" err="1">
              <a:solidFill>
                <a:srgbClr val="FFC000"/>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67148"/>
            <a:chOff x="3039255" y="1988840"/>
            <a:chExt cx="5939446" cy="106714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4990212" y="2778989"/>
              <a:ext cx="2077492"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模型相关，相对固定</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可变因素</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09949" y="414637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t>计算速率：</a:t>
            </a:r>
            <a:endParaRPr lang="en-US" altLang="zh-CN" b="1" dirty="0"/>
          </a:p>
        </p:txBody>
      </p:sp>
      <p:sp>
        <p:nvSpPr>
          <p:cNvPr id="16" name="Left Brace 8">
            <a:extLst>
              <a:ext uri="{FF2B5EF4-FFF2-40B4-BE49-F238E27FC236}">
                <a16:creationId xmlns:a16="http://schemas.microsoft.com/office/drawing/2014/main" id="{B4267FFE-5501-3546-AE94-939064572179}"/>
              </a:ext>
            </a:extLst>
          </p:cNvPr>
          <p:cNvSpPr/>
          <p:nvPr/>
        </p:nvSpPr>
        <p:spPr>
          <a:xfrm rot="16200000">
            <a:off x="8405098" y="3220739"/>
            <a:ext cx="240150" cy="2936919"/>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2936919 h 2936919"/>
                      <a:gd name="connsiteX1" fmla="*/ 120075 w 240150"/>
                      <a:gd name="connsiteY1" fmla="*/ 2916907 h 2936919"/>
                      <a:gd name="connsiteX2" fmla="*/ 120075 w 240150"/>
                      <a:gd name="connsiteY2" fmla="*/ 2440762 h 2936919"/>
                      <a:gd name="connsiteX3" fmla="*/ 120075 w 240150"/>
                      <a:gd name="connsiteY3" fmla="*/ 2007469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72302 h 2936919"/>
                      <a:gd name="connsiteX8" fmla="*/ 120075 w 240150"/>
                      <a:gd name="connsiteY8" fmla="*/ 524726 h 2936919"/>
                      <a:gd name="connsiteX9" fmla="*/ 120075 w 240150"/>
                      <a:gd name="connsiteY9" fmla="*/ 20012 h 2936919"/>
                      <a:gd name="connsiteX10" fmla="*/ 240150 w 240150"/>
                      <a:gd name="connsiteY10" fmla="*/ 0 h 2936919"/>
                      <a:gd name="connsiteX11" fmla="*/ 240150 w 240150"/>
                      <a:gd name="connsiteY11" fmla="*/ 499276 h 2936919"/>
                      <a:gd name="connsiteX12" fmla="*/ 240150 w 240150"/>
                      <a:gd name="connsiteY12" fmla="*/ 1027922 h 2936919"/>
                      <a:gd name="connsiteX13" fmla="*/ 240150 w 240150"/>
                      <a:gd name="connsiteY13" fmla="*/ 1556567 h 2936919"/>
                      <a:gd name="connsiteX14" fmla="*/ 240150 w 240150"/>
                      <a:gd name="connsiteY14" fmla="*/ 2085212 h 2936919"/>
                      <a:gd name="connsiteX15" fmla="*/ 240150 w 240150"/>
                      <a:gd name="connsiteY15" fmla="*/ 2936919 h 2936919"/>
                      <a:gd name="connsiteX0" fmla="*/ 240150 w 240150"/>
                      <a:gd name="connsiteY0" fmla="*/ 2936919 h 2936919"/>
                      <a:gd name="connsiteX1" fmla="*/ 120075 w 240150"/>
                      <a:gd name="connsiteY1" fmla="*/ 2916907 h 2936919"/>
                      <a:gd name="connsiteX2" fmla="*/ 120075 w 240150"/>
                      <a:gd name="connsiteY2" fmla="*/ 2469330 h 2936919"/>
                      <a:gd name="connsiteX3" fmla="*/ 120075 w 240150"/>
                      <a:gd name="connsiteY3" fmla="*/ 1978901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58018 h 2936919"/>
                      <a:gd name="connsiteX8" fmla="*/ 120075 w 240150"/>
                      <a:gd name="connsiteY8" fmla="*/ 524726 h 2936919"/>
                      <a:gd name="connsiteX9" fmla="*/ 120075 w 240150"/>
                      <a:gd name="connsiteY9" fmla="*/ 20012 h 2936919"/>
                      <a:gd name="connsiteX10" fmla="*/ 240150 w 240150"/>
                      <a:gd name="connsiteY10" fmla="*/ 0 h 293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2936919" stroke="0" extrusionOk="0">
                        <a:moveTo>
                          <a:pt x="240150" y="2936919"/>
                        </a:moveTo>
                        <a:cubicBezTo>
                          <a:pt x="175558" y="2936861"/>
                          <a:pt x="119410" y="2927667"/>
                          <a:pt x="120075" y="2916907"/>
                        </a:cubicBezTo>
                        <a:cubicBezTo>
                          <a:pt x="107281" y="2710146"/>
                          <a:pt x="126113" y="2556285"/>
                          <a:pt x="120075" y="2440762"/>
                        </a:cubicBezTo>
                        <a:cubicBezTo>
                          <a:pt x="114037" y="2325239"/>
                          <a:pt x="107549" y="2095960"/>
                          <a:pt x="120075" y="2007469"/>
                        </a:cubicBezTo>
                        <a:cubicBezTo>
                          <a:pt x="132601" y="1918978"/>
                          <a:pt x="124605" y="1593507"/>
                          <a:pt x="120075" y="1488471"/>
                        </a:cubicBezTo>
                        <a:cubicBezTo>
                          <a:pt x="115131" y="1481322"/>
                          <a:pt x="60251" y="1477153"/>
                          <a:pt x="0" y="1468459"/>
                        </a:cubicBezTo>
                        <a:cubicBezTo>
                          <a:pt x="68870" y="1469394"/>
                          <a:pt x="118531" y="1460365"/>
                          <a:pt x="120075" y="1448447"/>
                        </a:cubicBezTo>
                        <a:cubicBezTo>
                          <a:pt x="104584" y="1229878"/>
                          <a:pt x="128946" y="1197049"/>
                          <a:pt x="120075" y="972302"/>
                        </a:cubicBezTo>
                        <a:cubicBezTo>
                          <a:pt x="111204" y="747556"/>
                          <a:pt x="117625" y="650301"/>
                          <a:pt x="120075" y="524726"/>
                        </a:cubicBezTo>
                        <a:cubicBezTo>
                          <a:pt x="122525" y="399151"/>
                          <a:pt x="117818" y="210366"/>
                          <a:pt x="120075" y="20012"/>
                        </a:cubicBezTo>
                        <a:cubicBezTo>
                          <a:pt x="110502" y="9176"/>
                          <a:pt x="174993" y="-12159"/>
                          <a:pt x="240150" y="0"/>
                        </a:cubicBezTo>
                        <a:cubicBezTo>
                          <a:pt x="226277" y="221935"/>
                          <a:pt x="259528" y="326040"/>
                          <a:pt x="240150" y="499276"/>
                        </a:cubicBezTo>
                        <a:cubicBezTo>
                          <a:pt x="220772" y="672512"/>
                          <a:pt x="235980" y="872384"/>
                          <a:pt x="240150" y="1027922"/>
                        </a:cubicBezTo>
                        <a:cubicBezTo>
                          <a:pt x="244320" y="1183460"/>
                          <a:pt x="234267" y="1418880"/>
                          <a:pt x="240150" y="1556567"/>
                        </a:cubicBezTo>
                        <a:cubicBezTo>
                          <a:pt x="246033" y="1694254"/>
                          <a:pt x="221259" y="1857168"/>
                          <a:pt x="240150" y="2085212"/>
                        </a:cubicBezTo>
                        <a:cubicBezTo>
                          <a:pt x="259041" y="2313257"/>
                          <a:pt x="222499" y="2765911"/>
                          <a:pt x="240150" y="2936919"/>
                        </a:cubicBezTo>
                        <a:close/>
                      </a:path>
                      <a:path w="240150" h="2936919" fill="none" extrusionOk="0">
                        <a:moveTo>
                          <a:pt x="240150" y="2936919"/>
                        </a:moveTo>
                        <a:cubicBezTo>
                          <a:pt x="175808" y="2937613"/>
                          <a:pt x="119685" y="2925787"/>
                          <a:pt x="120075" y="2916907"/>
                        </a:cubicBezTo>
                        <a:cubicBezTo>
                          <a:pt x="111691" y="2815130"/>
                          <a:pt x="103165" y="2658038"/>
                          <a:pt x="120075" y="2469330"/>
                        </a:cubicBezTo>
                        <a:cubicBezTo>
                          <a:pt x="136985" y="2280622"/>
                          <a:pt x="98998" y="2140052"/>
                          <a:pt x="120075" y="1978901"/>
                        </a:cubicBezTo>
                        <a:cubicBezTo>
                          <a:pt x="141152" y="1817750"/>
                          <a:pt x="108301" y="1733652"/>
                          <a:pt x="120075" y="1488471"/>
                        </a:cubicBezTo>
                        <a:cubicBezTo>
                          <a:pt x="112432" y="1482682"/>
                          <a:pt x="60314" y="1461851"/>
                          <a:pt x="0" y="1468459"/>
                        </a:cubicBezTo>
                        <a:cubicBezTo>
                          <a:pt x="66095" y="1467927"/>
                          <a:pt x="121209" y="1459889"/>
                          <a:pt x="120075" y="1448447"/>
                        </a:cubicBezTo>
                        <a:cubicBezTo>
                          <a:pt x="136889" y="1270657"/>
                          <a:pt x="133207" y="1080308"/>
                          <a:pt x="120075" y="958018"/>
                        </a:cubicBezTo>
                        <a:cubicBezTo>
                          <a:pt x="106943" y="835728"/>
                          <a:pt x="102644" y="714787"/>
                          <a:pt x="120075" y="524726"/>
                        </a:cubicBezTo>
                        <a:cubicBezTo>
                          <a:pt x="137506" y="334665"/>
                          <a:pt x="104473" y="197068"/>
                          <a:pt x="120075" y="20012"/>
                        </a:cubicBezTo>
                        <a:cubicBezTo>
                          <a:pt x="125584" y="4964"/>
                          <a:pt x="175729" y="10467"/>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8" name="TextBox 9">
            <a:extLst>
              <a:ext uri="{FF2B5EF4-FFF2-40B4-BE49-F238E27FC236}">
                <a16:creationId xmlns:a16="http://schemas.microsoft.com/office/drawing/2014/main" id="{238B594C-1F82-7C4F-94D3-D88C80C80F06}"/>
              </a:ext>
            </a:extLst>
          </p:cNvPr>
          <p:cNvSpPr txBox="1"/>
          <p:nvPr/>
        </p:nvSpPr>
        <p:spPr>
          <a:xfrm>
            <a:off x="8082520" y="4972544"/>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数据并行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模型并行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流水并行</a:t>
            </a:r>
            <a:endParaRPr lang="en-US" altLang="zh-CN" dirty="0">
              <a:solidFill>
                <a:srgbClr val="FFC000"/>
              </a:solidFill>
              <a:latin typeface="+mj-ea"/>
              <a:ea typeface="+mj-ea"/>
            </a:endParaRPr>
          </a:p>
        </p:txBody>
      </p:sp>
    </p:spTree>
    <p:extLst>
      <p:ext uri="{BB962C8B-B14F-4D97-AF65-F5344CB8AC3E}">
        <p14:creationId xmlns:p14="http://schemas.microsoft.com/office/powerpoint/2010/main" val="3383086612"/>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6" grpId="0" animBg="1"/>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16240</TotalTime>
  <Words>1062</Words>
  <Application>Microsoft Macintosh PowerPoint</Application>
  <PresentationFormat>自定义</PresentationFormat>
  <Paragraphs>155</Paragraphs>
  <Slides>27</Slides>
  <Notes>7</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27</vt:i4>
      </vt:variant>
    </vt:vector>
  </HeadingPairs>
  <TitlesOfParts>
    <vt:vector size="49" baseType="lpstr">
      <vt:lpstr>黑体</vt:lpstr>
      <vt:lpstr>华文细黑</vt:lpstr>
      <vt:lpstr>Microsoft YaHei</vt:lpstr>
      <vt:lpstr>Microsoft YaHei</vt:lpstr>
      <vt:lpstr>FrutigerNext LT Bold</vt:lpstr>
      <vt:lpstr>FrutigerNext LT Light</vt:lpstr>
      <vt:lpstr>FrutigerNext LT Medium</vt:lpstr>
      <vt:lpstr>GEETYPE-SkyGB-Flash Reguar</vt:lpstr>
      <vt:lpstr>Segoe UI</vt:lpstr>
      <vt:lpstr>Arial</vt:lpstr>
      <vt:lpstr>Calibri</vt:lpstr>
      <vt:lpstr>Cambria Math</vt:lpstr>
      <vt:lpstr>Franklin Gothic Book</vt:lpstr>
      <vt:lpstr>Futura Medium</vt:lpstr>
      <vt:lpstr>Gill Sans MT</vt:lpstr>
      <vt:lpstr>Wingdings</vt:lpstr>
      <vt:lpstr>Title1</vt:lpstr>
      <vt:lpstr>Title2</vt:lpstr>
      <vt:lpstr>content01</vt:lpstr>
      <vt:lpstr>Content02</vt:lpstr>
      <vt:lpstr>code01</vt:lpstr>
      <vt:lpstr>Thankyou</vt:lpstr>
      <vt:lpstr>PowerPoint 演示文稿</vt:lpstr>
      <vt:lpstr>PowerPoint 演示文稿</vt:lpstr>
      <vt:lpstr>PowerPoint 演示文稿</vt:lpstr>
      <vt:lpstr>人工智能发展与大规模分布式训练关系</vt:lpstr>
      <vt:lpstr>从串行计算到并行计算</vt:lpstr>
      <vt:lpstr>深度学习迎来大模型（Foundation Models）</vt:lpstr>
      <vt:lpstr>Question?</vt:lpstr>
      <vt:lpstr>分布式深度学习的意义</vt:lpstr>
      <vt:lpstr>分布式深度学习的意义</vt:lpstr>
      <vt:lpstr>深度学习迎来大模型（Foundation Models）</vt:lpstr>
      <vt:lpstr>PowerPoint 演示文稿</vt:lpstr>
      <vt:lpstr>AI 集群</vt:lpstr>
      <vt:lpstr>PowerPoint 演示文稿</vt:lpstr>
      <vt:lpstr>PowerPoint 演示文稿</vt:lpstr>
      <vt:lpstr>PowerPoint 演示文稿</vt:lpstr>
      <vt:lpstr>加速比</vt:lpstr>
      <vt:lpstr>通讯硬件</vt:lpstr>
      <vt:lpstr>通讯硬件</vt:lpstr>
      <vt:lpstr>通信软件：提供集合通信</vt:lpstr>
      <vt:lpstr>深度学习迎来大模型（Foundation Models）</vt:lpstr>
      <vt:lpstr>Transformer 取代RNN、CNN进入大模型时代</vt:lpstr>
      <vt:lpstr>MoE 稀疏混合专家结构模型参数量进一步突破</vt:lpstr>
      <vt:lpstr>分布式训练系统</vt:lpstr>
      <vt:lpstr>分布式训练系统</vt:lpstr>
      <vt:lpstr>Summary</vt:lpstr>
      <vt:lpstr>PowerPoint 演示文稿</vt:lpstr>
      <vt:lpstr>引用</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1869</cp:revision>
  <dcterms:created xsi:type="dcterms:W3CDTF">2015-01-14T10:38:57Z</dcterms:created>
  <dcterms:modified xsi:type="dcterms:W3CDTF">2023-07-08T13:49:23Z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